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3" r:id="rId6"/>
    <p:sldId id="260" r:id="rId7"/>
    <p:sldId id="272" r:id="rId8"/>
    <p:sldId id="273" r:id="rId9"/>
    <p:sldId id="274" r:id="rId10"/>
    <p:sldId id="262"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7" d="100"/>
          <a:sy n="77" d="100"/>
        </p:scale>
        <p:origin x="28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quali\OneDrive\Council\Neighbourhood%20Plan\Survey\ResultsAnalysis\charts%20fo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'Types of New Housing'!$C$2</c:f>
              <c:strCache>
                <c:ptCount val="1"/>
                <c:pt idx="0">
                  <c:v>No Children/Teenagers</c:v>
                </c:pt>
              </c:strCache>
            </c:strRef>
          </c:tx>
          <c:invertIfNegative val="0"/>
          <c:cat>
            <c:strRef>
              <c:f>'Types of New Housing'!$A$3:$A$18</c:f>
              <c:strCache>
                <c:ptCount val="16"/>
                <c:pt idx="0">
                  <c:v>No New Housing</c:v>
                </c:pt>
                <c:pt idx="1">
                  <c:v>Affordable Housing</c:v>
                </c:pt>
                <c:pt idx="2">
                  <c:v>Semi-Detached House</c:v>
                </c:pt>
                <c:pt idx="3">
                  <c:v>Detached House</c:v>
                </c:pt>
                <c:pt idx="4">
                  <c:v>Housing for the Elderly</c:v>
                </c:pt>
                <c:pt idx="5">
                  <c:v>Bungalow</c:v>
                </c:pt>
                <c:pt idx="6">
                  <c:v>Shared Ownership Housing</c:v>
                </c:pt>
                <c:pt idx="7">
                  <c:v>Self-build Housing</c:v>
                </c:pt>
                <c:pt idx="8">
                  <c:v>Housing Association Rentals</c:v>
                </c:pt>
                <c:pt idx="9">
                  <c:v>Residential Care/Nursing Home</c:v>
                </c:pt>
                <c:pt idx="10">
                  <c:v>Terraced House</c:v>
                </c:pt>
                <c:pt idx="11">
                  <c:v>Flat/Appartment</c:v>
                </c:pt>
                <c:pt idx="12">
                  <c:v>Other</c:v>
                </c:pt>
                <c:pt idx="13">
                  <c:v>Sheltered Housing (Not Elderly)</c:v>
                </c:pt>
                <c:pt idx="14">
                  <c:v>Cottage</c:v>
                </c:pt>
                <c:pt idx="15">
                  <c:v>Private Rented Housing</c:v>
                </c:pt>
              </c:strCache>
            </c:strRef>
          </c:cat>
          <c:val>
            <c:numRef>
              <c:f>'Types of New Housing'!$C$3:$C$18</c:f>
              <c:numCache>
                <c:formatCode>0%</c:formatCode>
                <c:ptCount val="16"/>
                <c:pt idx="0">
                  <c:v>0.42197452229299365</c:v>
                </c:pt>
                <c:pt idx="1">
                  <c:v>0.28025477707006369</c:v>
                </c:pt>
                <c:pt idx="2">
                  <c:v>0.24681528662420382</c:v>
                </c:pt>
                <c:pt idx="3">
                  <c:v>0.14331210191082802</c:v>
                </c:pt>
                <c:pt idx="4">
                  <c:v>0.2643312101910828</c:v>
                </c:pt>
                <c:pt idx="5">
                  <c:v>0.22770700636942676</c:v>
                </c:pt>
                <c:pt idx="6">
                  <c:v>0.10031847133757962</c:v>
                </c:pt>
                <c:pt idx="7">
                  <c:v>2.7070063694267517E-2</c:v>
                </c:pt>
                <c:pt idx="8">
                  <c:v>0.11464968152866242</c:v>
                </c:pt>
                <c:pt idx="9">
                  <c:v>0.14171974522292993</c:v>
                </c:pt>
                <c:pt idx="10">
                  <c:v>8.2802547770700632E-2</c:v>
                </c:pt>
                <c:pt idx="11">
                  <c:v>5.89171974522293E-2</c:v>
                </c:pt>
                <c:pt idx="12">
                  <c:v>4.9363057324840767E-2</c:v>
                </c:pt>
                <c:pt idx="13">
                  <c:v>4.7770700636942678E-2</c:v>
                </c:pt>
                <c:pt idx="14">
                  <c:v>4.1401273885350316E-2</c:v>
                </c:pt>
                <c:pt idx="15">
                  <c:v>2.0700636942675158E-2</c:v>
                </c:pt>
              </c:numCache>
            </c:numRef>
          </c:val>
          <c:extLst>
            <c:ext xmlns:c16="http://schemas.microsoft.com/office/drawing/2014/chart" uri="{C3380CC4-5D6E-409C-BE32-E72D297353CC}">
              <c16:uniqueId val="{00000000-20A6-4ACF-A1EF-FD9E9A7B1B48}"/>
            </c:ext>
          </c:extLst>
        </c:ser>
        <c:ser>
          <c:idx val="1"/>
          <c:order val="1"/>
          <c:tx>
            <c:strRef>
              <c:f>'Types of New Housing'!$E$2</c:f>
              <c:strCache>
                <c:ptCount val="1"/>
                <c:pt idx="0">
                  <c:v>With Children/Teenagers</c:v>
                </c:pt>
              </c:strCache>
            </c:strRef>
          </c:tx>
          <c:invertIfNegative val="0"/>
          <c:cat>
            <c:strRef>
              <c:f>'Types of New Housing'!$A$3:$A$18</c:f>
              <c:strCache>
                <c:ptCount val="16"/>
                <c:pt idx="0">
                  <c:v>No New Housing</c:v>
                </c:pt>
                <c:pt idx="1">
                  <c:v>Affordable Housing</c:v>
                </c:pt>
                <c:pt idx="2">
                  <c:v>Semi-Detached House</c:v>
                </c:pt>
                <c:pt idx="3">
                  <c:v>Detached House</c:v>
                </c:pt>
                <c:pt idx="4">
                  <c:v>Housing for the Elderly</c:v>
                </c:pt>
                <c:pt idx="5">
                  <c:v>Bungalow</c:v>
                </c:pt>
                <c:pt idx="6">
                  <c:v>Shared Ownership Housing</c:v>
                </c:pt>
                <c:pt idx="7">
                  <c:v>Self-build Housing</c:v>
                </c:pt>
                <c:pt idx="8">
                  <c:v>Housing Association Rentals</c:v>
                </c:pt>
                <c:pt idx="9">
                  <c:v>Residential Care/Nursing Home</c:v>
                </c:pt>
                <c:pt idx="10">
                  <c:v>Terraced House</c:v>
                </c:pt>
                <c:pt idx="11">
                  <c:v>Flat/Appartment</c:v>
                </c:pt>
                <c:pt idx="12">
                  <c:v>Other</c:v>
                </c:pt>
                <c:pt idx="13">
                  <c:v>Sheltered Housing (Not Elderly)</c:v>
                </c:pt>
                <c:pt idx="14">
                  <c:v>Cottage</c:v>
                </c:pt>
                <c:pt idx="15">
                  <c:v>Private Rented Housing</c:v>
                </c:pt>
              </c:strCache>
            </c:strRef>
          </c:cat>
          <c:val>
            <c:numRef>
              <c:f>'Types of New Housing'!$E$3:$E$18</c:f>
              <c:numCache>
                <c:formatCode>0%</c:formatCode>
                <c:ptCount val="16"/>
                <c:pt idx="0">
                  <c:v>0.50684931506849318</c:v>
                </c:pt>
                <c:pt idx="1">
                  <c:v>0.26940639269406391</c:v>
                </c:pt>
                <c:pt idx="2">
                  <c:v>0.22831050228310501</c:v>
                </c:pt>
                <c:pt idx="3">
                  <c:v>0.18264840182648401</c:v>
                </c:pt>
                <c:pt idx="4">
                  <c:v>0.11872146118721461</c:v>
                </c:pt>
                <c:pt idx="5">
                  <c:v>0.11415525114155251</c:v>
                </c:pt>
                <c:pt idx="6">
                  <c:v>0.1095890410958904</c:v>
                </c:pt>
                <c:pt idx="7">
                  <c:v>7.7625570776255703E-2</c:v>
                </c:pt>
                <c:pt idx="8">
                  <c:v>7.3059360730593603E-2</c:v>
                </c:pt>
                <c:pt idx="9">
                  <c:v>7.3059360730593603E-2</c:v>
                </c:pt>
                <c:pt idx="10">
                  <c:v>6.8493150684931503E-2</c:v>
                </c:pt>
                <c:pt idx="11">
                  <c:v>5.9360730593607303E-2</c:v>
                </c:pt>
                <c:pt idx="12">
                  <c:v>4.5662100456621002E-2</c:v>
                </c:pt>
                <c:pt idx="13">
                  <c:v>4.1095890410958902E-2</c:v>
                </c:pt>
                <c:pt idx="14">
                  <c:v>3.1963470319634701E-2</c:v>
                </c:pt>
                <c:pt idx="15">
                  <c:v>3.1963470319634701E-2</c:v>
                </c:pt>
              </c:numCache>
            </c:numRef>
          </c:val>
          <c:extLst>
            <c:ext xmlns:c16="http://schemas.microsoft.com/office/drawing/2014/chart" uri="{C3380CC4-5D6E-409C-BE32-E72D297353CC}">
              <c16:uniqueId val="{00000001-20A6-4ACF-A1EF-FD9E9A7B1B48}"/>
            </c:ext>
          </c:extLst>
        </c:ser>
        <c:dLbls>
          <c:showLegendKey val="0"/>
          <c:showVal val="0"/>
          <c:showCatName val="0"/>
          <c:showSerName val="0"/>
          <c:showPercent val="0"/>
          <c:showBubbleSize val="0"/>
        </c:dLbls>
        <c:gapWidth val="150"/>
        <c:axId val="185283712"/>
        <c:axId val="185285248"/>
      </c:barChart>
      <c:catAx>
        <c:axId val="185283712"/>
        <c:scaling>
          <c:orientation val="minMax"/>
        </c:scaling>
        <c:delete val="0"/>
        <c:axPos val="b"/>
        <c:numFmt formatCode="General" sourceLinked="0"/>
        <c:majorTickMark val="out"/>
        <c:minorTickMark val="none"/>
        <c:tickLblPos val="nextTo"/>
        <c:crossAx val="185285248"/>
        <c:crosses val="autoZero"/>
        <c:auto val="1"/>
        <c:lblAlgn val="ctr"/>
        <c:lblOffset val="100"/>
        <c:noMultiLvlLbl val="0"/>
      </c:catAx>
      <c:valAx>
        <c:axId val="185285248"/>
        <c:scaling>
          <c:orientation val="minMax"/>
        </c:scaling>
        <c:delete val="0"/>
        <c:axPos val="l"/>
        <c:majorGridlines/>
        <c:numFmt formatCode="0%" sourceLinked="1"/>
        <c:majorTickMark val="out"/>
        <c:minorTickMark val="none"/>
        <c:tickLblPos val="nextTo"/>
        <c:crossAx val="185283712"/>
        <c:crosses val="autoZero"/>
        <c:crossBetween val="between"/>
      </c:valAx>
    </c:plotArea>
    <c:legend>
      <c:legendPos val="b"/>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936530-1DB1-479C-AD81-F0507A4FE5AE}" type="datetimeFigureOut">
              <a:rPr lang="en-GB" smtClean="0"/>
              <a:t>18/09/2022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7358FA-817E-4F72-8487-51673EB5BB4F}" type="slidenum">
              <a:rPr lang="en-GB" smtClean="0"/>
              <a:t>‹#›</a:t>
            </a:fld>
            <a:endParaRPr lang="en-GB"/>
          </a:p>
        </p:txBody>
      </p:sp>
    </p:spTree>
    <p:extLst>
      <p:ext uri="{BB962C8B-B14F-4D97-AF65-F5344CB8AC3E}">
        <p14:creationId xmlns:p14="http://schemas.microsoft.com/office/powerpoint/2010/main" val="650236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GB" dirty="0"/>
              <a:t>Unsurprisingly, the group without children/teenagers were more interested in seeing housing for the elderly, bungalows and residential care homes.</a:t>
            </a:r>
          </a:p>
          <a:p>
            <a:pPr lvl="1"/>
            <a:r>
              <a:rPr lang="en-GB" dirty="0"/>
              <a:t>New housing was even less popular amongst the group with children/teenagers than the group with an older profile.</a:t>
            </a:r>
          </a:p>
          <a:p>
            <a:endParaRPr lang="en-GB" dirty="0"/>
          </a:p>
        </p:txBody>
      </p:sp>
      <p:sp>
        <p:nvSpPr>
          <p:cNvPr id="4" name="Slide Number Placeholder 3"/>
          <p:cNvSpPr>
            <a:spLocks noGrp="1"/>
          </p:cNvSpPr>
          <p:nvPr>
            <p:ph type="sldNum" sz="quarter" idx="10"/>
          </p:nvPr>
        </p:nvSpPr>
        <p:spPr/>
        <p:txBody>
          <a:bodyPr/>
          <a:lstStyle/>
          <a:p>
            <a:fld id="{AAC686D6-BBA1-48D7-91BF-C453680C11CE}" type="slidenum">
              <a:rPr lang="en-GB" smtClean="0"/>
              <a:t>7</a:t>
            </a:fld>
            <a:endParaRPr lang="en-GB"/>
          </a:p>
        </p:txBody>
      </p:sp>
    </p:spTree>
    <p:extLst>
      <p:ext uri="{BB962C8B-B14F-4D97-AF65-F5344CB8AC3E}">
        <p14:creationId xmlns:p14="http://schemas.microsoft.com/office/powerpoint/2010/main" val="1816065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832A3-63A2-4462-83EC-BEEF4D22CE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2C264D8-9872-4452-BDE7-469550F6B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F5FF94E-8800-4CFF-B8BF-C8D09D7AC5AA}"/>
              </a:ext>
            </a:extLst>
          </p:cNvPr>
          <p:cNvSpPr>
            <a:spLocks noGrp="1"/>
          </p:cNvSpPr>
          <p:nvPr>
            <p:ph type="dt" sz="half" idx="10"/>
          </p:nvPr>
        </p:nvSpPr>
        <p:spPr/>
        <p:txBody>
          <a:bodyPr/>
          <a:lstStyle/>
          <a:p>
            <a:fld id="{27B3678E-2118-41EE-9A92-D287E2EAF410}" type="datetimeFigureOut">
              <a:rPr lang="en-GB" smtClean="0"/>
              <a:t>18/09/2022</a:t>
            </a:fld>
            <a:endParaRPr lang="en-GB"/>
          </a:p>
        </p:txBody>
      </p:sp>
      <p:sp>
        <p:nvSpPr>
          <p:cNvPr id="5" name="Footer Placeholder 4">
            <a:extLst>
              <a:ext uri="{FF2B5EF4-FFF2-40B4-BE49-F238E27FC236}">
                <a16:creationId xmlns:a16="http://schemas.microsoft.com/office/drawing/2014/main" id="{27A33707-E329-4581-A74F-34459023C6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0C44D2-8795-4273-A7C8-794C2D73973F}"/>
              </a:ext>
            </a:extLst>
          </p:cNvPr>
          <p:cNvSpPr>
            <a:spLocks noGrp="1"/>
          </p:cNvSpPr>
          <p:nvPr>
            <p:ph type="sldNum" sz="quarter" idx="12"/>
          </p:nvPr>
        </p:nvSpPr>
        <p:spPr/>
        <p:txBody>
          <a:bodyPr/>
          <a:lstStyle/>
          <a:p>
            <a:fld id="{70D1AE55-6A33-47ED-BD91-B29F56F0BCE2}" type="slidenum">
              <a:rPr lang="en-GB" smtClean="0"/>
              <a:t>‹#›</a:t>
            </a:fld>
            <a:endParaRPr lang="en-GB"/>
          </a:p>
        </p:txBody>
      </p:sp>
    </p:spTree>
    <p:extLst>
      <p:ext uri="{BB962C8B-B14F-4D97-AF65-F5344CB8AC3E}">
        <p14:creationId xmlns:p14="http://schemas.microsoft.com/office/powerpoint/2010/main" val="4214743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F1B75-AE16-4D87-93E5-EEBEA7B451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EB07C7-25BA-44C5-A660-B707E0F21B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BD7E9E-B820-42D0-BB18-6E5A4F330DE3}"/>
              </a:ext>
            </a:extLst>
          </p:cNvPr>
          <p:cNvSpPr>
            <a:spLocks noGrp="1"/>
          </p:cNvSpPr>
          <p:nvPr>
            <p:ph type="dt" sz="half" idx="10"/>
          </p:nvPr>
        </p:nvSpPr>
        <p:spPr/>
        <p:txBody>
          <a:bodyPr/>
          <a:lstStyle/>
          <a:p>
            <a:fld id="{27B3678E-2118-41EE-9A92-D287E2EAF410}" type="datetimeFigureOut">
              <a:rPr lang="en-GB" smtClean="0"/>
              <a:t>18/09/2022</a:t>
            </a:fld>
            <a:endParaRPr lang="en-GB"/>
          </a:p>
        </p:txBody>
      </p:sp>
      <p:sp>
        <p:nvSpPr>
          <p:cNvPr id="5" name="Footer Placeholder 4">
            <a:extLst>
              <a:ext uri="{FF2B5EF4-FFF2-40B4-BE49-F238E27FC236}">
                <a16:creationId xmlns:a16="http://schemas.microsoft.com/office/drawing/2014/main" id="{85F56E42-E84C-4720-9418-E6995DFB18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B40C66-1F24-4DBE-915D-3D42C85C9605}"/>
              </a:ext>
            </a:extLst>
          </p:cNvPr>
          <p:cNvSpPr>
            <a:spLocks noGrp="1"/>
          </p:cNvSpPr>
          <p:nvPr>
            <p:ph type="sldNum" sz="quarter" idx="12"/>
          </p:nvPr>
        </p:nvSpPr>
        <p:spPr/>
        <p:txBody>
          <a:bodyPr/>
          <a:lstStyle/>
          <a:p>
            <a:fld id="{70D1AE55-6A33-47ED-BD91-B29F56F0BCE2}" type="slidenum">
              <a:rPr lang="en-GB" smtClean="0"/>
              <a:t>‹#›</a:t>
            </a:fld>
            <a:endParaRPr lang="en-GB"/>
          </a:p>
        </p:txBody>
      </p:sp>
    </p:spTree>
    <p:extLst>
      <p:ext uri="{BB962C8B-B14F-4D97-AF65-F5344CB8AC3E}">
        <p14:creationId xmlns:p14="http://schemas.microsoft.com/office/powerpoint/2010/main" val="1290856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ABC270-1636-490A-9A7D-9C2A72BFB97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1860A64-4668-4C91-840D-219C9CFE17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3B5EC4-F8FF-4CC1-93F5-F69CCBDFAD0A}"/>
              </a:ext>
            </a:extLst>
          </p:cNvPr>
          <p:cNvSpPr>
            <a:spLocks noGrp="1"/>
          </p:cNvSpPr>
          <p:nvPr>
            <p:ph type="dt" sz="half" idx="10"/>
          </p:nvPr>
        </p:nvSpPr>
        <p:spPr/>
        <p:txBody>
          <a:bodyPr/>
          <a:lstStyle/>
          <a:p>
            <a:fld id="{27B3678E-2118-41EE-9A92-D287E2EAF410}" type="datetimeFigureOut">
              <a:rPr lang="en-GB" smtClean="0"/>
              <a:t>18/09/2022</a:t>
            </a:fld>
            <a:endParaRPr lang="en-GB"/>
          </a:p>
        </p:txBody>
      </p:sp>
      <p:sp>
        <p:nvSpPr>
          <p:cNvPr id="5" name="Footer Placeholder 4">
            <a:extLst>
              <a:ext uri="{FF2B5EF4-FFF2-40B4-BE49-F238E27FC236}">
                <a16:creationId xmlns:a16="http://schemas.microsoft.com/office/drawing/2014/main" id="{BFE98D3A-C705-48EB-8A0C-36104EEC3A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96B0DC-7735-41E1-A69D-41FB516758FD}"/>
              </a:ext>
            </a:extLst>
          </p:cNvPr>
          <p:cNvSpPr>
            <a:spLocks noGrp="1"/>
          </p:cNvSpPr>
          <p:nvPr>
            <p:ph type="sldNum" sz="quarter" idx="12"/>
          </p:nvPr>
        </p:nvSpPr>
        <p:spPr/>
        <p:txBody>
          <a:bodyPr/>
          <a:lstStyle/>
          <a:p>
            <a:fld id="{70D1AE55-6A33-47ED-BD91-B29F56F0BCE2}" type="slidenum">
              <a:rPr lang="en-GB" smtClean="0"/>
              <a:t>‹#›</a:t>
            </a:fld>
            <a:endParaRPr lang="en-GB"/>
          </a:p>
        </p:txBody>
      </p:sp>
    </p:spTree>
    <p:extLst>
      <p:ext uri="{BB962C8B-B14F-4D97-AF65-F5344CB8AC3E}">
        <p14:creationId xmlns:p14="http://schemas.microsoft.com/office/powerpoint/2010/main" val="1090386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07F8B-A57D-4267-88BB-4DA748EABC5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9B0590-7F56-4704-8B9E-87550A4FAC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424DB56-3BC1-4AB1-BE35-9024987C86CF}"/>
              </a:ext>
            </a:extLst>
          </p:cNvPr>
          <p:cNvSpPr>
            <a:spLocks noGrp="1"/>
          </p:cNvSpPr>
          <p:nvPr>
            <p:ph type="dt" sz="half" idx="10"/>
          </p:nvPr>
        </p:nvSpPr>
        <p:spPr/>
        <p:txBody>
          <a:bodyPr/>
          <a:lstStyle/>
          <a:p>
            <a:fld id="{27B3678E-2118-41EE-9A92-D287E2EAF410}" type="datetimeFigureOut">
              <a:rPr lang="en-GB" smtClean="0"/>
              <a:t>18/09/2022</a:t>
            </a:fld>
            <a:endParaRPr lang="en-GB"/>
          </a:p>
        </p:txBody>
      </p:sp>
      <p:sp>
        <p:nvSpPr>
          <p:cNvPr id="5" name="Footer Placeholder 4">
            <a:extLst>
              <a:ext uri="{FF2B5EF4-FFF2-40B4-BE49-F238E27FC236}">
                <a16:creationId xmlns:a16="http://schemas.microsoft.com/office/drawing/2014/main" id="{922EE05A-0F0B-45C4-AFE9-0B01CE528B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160445-7658-47F4-8CA1-A39E0A98340B}"/>
              </a:ext>
            </a:extLst>
          </p:cNvPr>
          <p:cNvSpPr>
            <a:spLocks noGrp="1"/>
          </p:cNvSpPr>
          <p:nvPr>
            <p:ph type="sldNum" sz="quarter" idx="12"/>
          </p:nvPr>
        </p:nvSpPr>
        <p:spPr/>
        <p:txBody>
          <a:bodyPr/>
          <a:lstStyle/>
          <a:p>
            <a:fld id="{70D1AE55-6A33-47ED-BD91-B29F56F0BCE2}" type="slidenum">
              <a:rPr lang="en-GB" smtClean="0"/>
              <a:t>‹#›</a:t>
            </a:fld>
            <a:endParaRPr lang="en-GB"/>
          </a:p>
        </p:txBody>
      </p:sp>
      <p:pic>
        <p:nvPicPr>
          <p:cNvPr id="7" name="Picture 6">
            <a:extLst>
              <a:ext uri="{FF2B5EF4-FFF2-40B4-BE49-F238E27FC236}">
                <a16:creationId xmlns:a16="http://schemas.microsoft.com/office/drawing/2014/main" id="{9BBCF94F-2D82-4ABA-A6D9-7417075C96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04670" y="6042454"/>
            <a:ext cx="4054627" cy="671151"/>
          </a:xfrm>
          <a:prstGeom prst="rect">
            <a:avLst/>
          </a:prstGeom>
        </p:spPr>
      </p:pic>
    </p:spTree>
    <p:extLst>
      <p:ext uri="{BB962C8B-B14F-4D97-AF65-F5344CB8AC3E}">
        <p14:creationId xmlns:p14="http://schemas.microsoft.com/office/powerpoint/2010/main" val="3412788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FA7F4-B1E3-44DF-9066-2319071F17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3789098-2E54-457F-AA45-3CECAC3714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708875-512B-4927-8A62-78189A3549B7}"/>
              </a:ext>
            </a:extLst>
          </p:cNvPr>
          <p:cNvSpPr>
            <a:spLocks noGrp="1"/>
          </p:cNvSpPr>
          <p:nvPr>
            <p:ph type="dt" sz="half" idx="10"/>
          </p:nvPr>
        </p:nvSpPr>
        <p:spPr/>
        <p:txBody>
          <a:bodyPr/>
          <a:lstStyle/>
          <a:p>
            <a:fld id="{27B3678E-2118-41EE-9A92-D287E2EAF410}" type="datetimeFigureOut">
              <a:rPr lang="en-GB" smtClean="0"/>
              <a:t>18/09/2022</a:t>
            </a:fld>
            <a:endParaRPr lang="en-GB"/>
          </a:p>
        </p:txBody>
      </p:sp>
      <p:sp>
        <p:nvSpPr>
          <p:cNvPr id="5" name="Footer Placeholder 4">
            <a:extLst>
              <a:ext uri="{FF2B5EF4-FFF2-40B4-BE49-F238E27FC236}">
                <a16:creationId xmlns:a16="http://schemas.microsoft.com/office/drawing/2014/main" id="{76AC960C-E5DD-4071-958B-7220D96EA2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9B3399-A7A0-43A7-B4DE-7AD044136558}"/>
              </a:ext>
            </a:extLst>
          </p:cNvPr>
          <p:cNvSpPr>
            <a:spLocks noGrp="1"/>
          </p:cNvSpPr>
          <p:nvPr>
            <p:ph type="sldNum" sz="quarter" idx="12"/>
          </p:nvPr>
        </p:nvSpPr>
        <p:spPr/>
        <p:txBody>
          <a:bodyPr/>
          <a:lstStyle/>
          <a:p>
            <a:fld id="{70D1AE55-6A33-47ED-BD91-B29F56F0BCE2}" type="slidenum">
              <a:rPr lang="en-GB" smtClean="0"/>
              <a:t>‹#›</a:t>
            </a:fld>
            <a:endParaRPr lang="en-GB"/>
          </a:p>
        </p:txBody>
      </p:sp>
    </p:spTree>
    <p:extLst>
      <p:ext uri="{BB962C8B-B14F-4D97-AF65-F5344CB8AC3E}">
        <p14:creationId xmlns:p14="http://schemas.microsoft.com/office/powerpoint/2010/main" val="3869705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63E59-4813-49BA-A143-399701F359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0C9C872-6392-43E6-80DA-C03EF15839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B4BDE91-1373-4D2E-B654-078B7C5EA1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F160885-826D-4C55-B652-F14ECDA07934}"/>
              </a:ext>
            </a:extLst>
          </p:cNvPr>
          <p:cNvSpPr>
            <a:spLocks noGrp="1"/>
          </p:cNvSpPr>
          <p:nvPr>
            <p:ph type="dt" sz="half" idx="10"/>
          </p:nvPr>
        </p:nvSpPr>
        <p:spPr/>
        <p:txBody>
          <a:bodyPr/>
          <a:lstStyle/>
          <a:p>
            <a:fld id="{27B3678E-2118-41EE-9A92-D287E2EAF410}" type="datetimeFigureOut">
              <a:rPr lang="en-GB" smtClean="0"/>
              <a:t>18/09/2022</a:t>
            </a:fld>
            <a:endParaRPr lang="en-GB"/>
          </a:p>
        </p:txBody>
      </p:sp>
      <p:sp>
        <p:nvSpPr>
          <p:cNvPr id="6" name="Footer Placeholder 5">
            <a:extLst>
              <a:ext uri="{FF2B5EF4-FFF2-40B4-BE49-F238E27FC236}">
                <a16:creationId xmlns:a16="http://schemas.microsoft.com/office/drawing/2014/main" id="{74A3786E-E700-4779-8F0D-863E610CEB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591938-F92A-4C6C-9033-8720BC171EC0}"/>
              </a:ext>
            </a:extLst>
          </p:cNvPr>
          <p:cNvSpPr>
            <a:spLocks noGrp="1"/>
          </p:cNvSpPr>
          <p:nvPr>
            <p:ph type="sldNum" sz="quarter" idx="12"/>
          </p:nvPr>
        </p:nvSpPr>
        <p:spPr/>
        <p:txBody>
          <a:bodyPr/>
          <a:lstStyle/>
          <a:p>
            <a:fld id="{70D1AE55-6A33-47ED-BD91-B29F56F0BCE2}" type="slidenum">
              <a:rPr lang="en-GB" smtClean="0"/>
              <a:t>‹#›</a:t>
            </a:fld>
            <a:endParaRPr lang="en-GB"/>
          </a:p>
        </p:txBody>
      </p:sp>
    </p:spTree>
    <p:extLst>
      <p:ext uri="{BB962C8B-B14F-4D97-AF65-F5344CB8AC3E}">
        <p14:creationId xmlns:p14="http://schemas.microsoft.com/office/powerpoint/2010/main" val="101216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71046-586B-4831-85F2-0BE943E550B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9CE44DA-82D2-4EFC-801F-64ACADCA5D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73C275-21FB-493B-89BF-F4EE623271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03AA409-06B6-4AC2-BA07-CEE49AC72D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2BAA20-C367-4972-A340-C94F4BA154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661398D-F486-409C-AE2D-0BBFA35D3FE3}"/>
              </a:ext>
            </a:extLst>
          </p:cNvPr>
          <p:cNvSpPr>
            <a:spLocks noGrp="1"/>
          </p:cNvSpPr>
          <p:nvPr>
            <p:ph type="dt" sz="half" idx="10"/>
          </p:nvPr>
        </p:nvSpPr>
        <p:spPr/>
        <p:txBody>
          <a:bodyPr/>
          <a:lstStyle/>
          <a:p>
            <a:fld id="{27B3678E-2118-41EE-9A92-D287E2EAF410}" type="datetimeFigureOut">
              <a:rPr lang="en-GB" smtClean="0"/>
              <a:t>18/09/2022</a:t>
            </a:fld>
            <a:endParaRPr lang="en-GB"/>
          </a:p>
        </p:txBody>
      </p:sp>
      <p:sp>
        <p:nvSpPr>
          <p:cNvPr id="8" name="Footer Placeholder 7">
            <a:extLst>
              <a:ext uri="{FF2B5EF4-FFF2-40B4-BE49-F238E27FC236}">
                <a16:creationId xmlns:a16="http://schemas.microsoft.com/office/drawing/2014/main" id="{DC97A47B-49FE-4AC0-83D5-5A21BCE21E8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E9858F-8199-4B3E-9389-D6E448A3E8D7}"/>
              </a:ext>
            </a:extLst>
          </p:cNvPr>
          <p:cNvSpPr>
            <a:spLocks noGrp="1"/>
          </p:cNvSpPr>
          <p:nvPr>
            <p:ph type="sldNum" sz="quarter" idx="12"/>
          </p:nvPr>
        </p:nvSpPr>
        <p:spPr/>
        <p:txBody>
          <a:bodyPr/>
          <a:lstStyle/>
          <a:p>
            <a:fld id="{70D1AE55-6A33-47ED-BD91-B29F56F0BCE2}" type="slidenum">
              <a:rPr lang="en-GB" smtClean="0"/>
              <a:t>‹#›</a:t>
            </a:fld>
            <a:endParaRPr lang="en-GB"/>
          </a:p>
        </p:txBody>
      </p:sp>
    </p:spTree>
    <p:extLst>
      <p:ext uri="{BB962C8B-B14F-4D97-AF65-F5344CB8AC3E}">
        <p14:creationId xmlns:p14="http://schemas.microsoft.com/office/powerpoint/2010/main" val="2383798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019F2-B4F9-411F-9977-77519356B4F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00B746C-B2E3-455C-9D6A-4E7B7C16DB4B}"/>
              </a:ext>
            </a:extLst>
          </p:cNvPr>
          <p:cNvSpPr>
            <a:spLocks noGrp="1"/>
          </p:cNvSpPr>
          <p:nvPr>
            <p:ph type="dt" sz="half" idx="10"/>
          </p:nvPr>
        </p:nvSpPr>
        <p:spPr/>
        <p:txBody>
          <a:bodyPr/>
          <a:lstStyle/>
          <a:p>
            <a:fld id="{27B3678E-2118-41EE-9A92-D287E2EAF410}" type="datetimeFigureOut">
              <a:rPr lang="en-GB" smtClean="0"/>
              <a:t>18/09/2022</a:t>
            </a:fld>
            <a:endParaRPr lang="en-GB"/>
          </a:p>
        </p:txBody>
      </p:sp>
      <p:sp>
        <p:nvSpPr>
          <p:cNvPr id="4" name="Footer Placeholder 3">
            <a:extLst>
              <a:ext uri="{FF2B5EF4-FFF2-40B4-BE49-F238E27FC236}">
                <a16:creationId xmlns:a16="http://schemas.microsoft.com/office/drawing/2014/main" id="{4955470C-3CB3-474F-9F0F-1F11D4CD0FB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08EA757-3806-4F8A-8E45-752761D0CE50}"/>
              </a:ext>
            </a:extLst>
          </p:cNvPr>
          <p:cNvSpPr>
            <a:spLocks noGrp="1"/>
          </p:cNvSpPr>
          <p:nvPr>
            <p:ph type="sldNum" sz="quarter" idx="12"/>
          </p:nvPr>
        </p:nvSpPr>
        <p:spPr/>
        <p:txBody>
          <a:bodyPr/>
          <a:lstStyle/>
          <a:p>
            <a:fld id="{70D1AE55-6A33-47ED-BD91-B29F56F0BCE2}" type="slidenum">
              <a:rPr lang="en-GB" smtClean="0"/>
              <a:t>‹#›</a:t>
            </a:fld>
            <a:endParaRPr lang="en-GB"/>
          </a:p>
        </p:txBody>
      </p:sp>
    </p:spTree>
    <p:extLst>
      <p:ext uri="{BB962C8B-B14F-4D97-AF65-F5344CB8AC3E}">
        <p14:creationId xmlns:p14="http://schemas.microsoft.com/office/powerpoint/2010/main" val="2165944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D76612-6DFD-4076-AD47-6B862F453998}"/>
              </a:ext>
            </a:extLst>
          </p:cNvPr>
          <p:cNvSpPr>
            <a:spLocks noGrp="1"/>
          </p:cNvSpPr>
          <p:nvPr>
            <p:ph type="dt" sz="half" idx="10"/>
          </p:nvPr>
        </p:nvSpPr>
        <p:spPr/>
        <p:txBody>
          <a:bodyPr/>
          <a:lstStyle/>
          <a:p>
            <a:fld id="{27B3678E-2118-41EE-9A92-D287E2EAF410}" type="datetimeFigureOut">
              <a:rPr lang="en-GB" smtClean="0"/>
              <a:t>18/09/2022</a:t>
            </a:fld>
            <a:endParaRPr lang="en-GB"/>
          </a:p>
        </p:txBody>
      </p:sp>
      <p:sp>
        <p:nvSpPr>
          <p:cNvPr id="3" name="Footer Placeholder 2">
            <a:extLst>
              <a:ext uri="{FF2B5EF4-FFF2-40B4-BE49-F238E27FC236}">
                <a16:creationId xmlns:a16="http://schemas.microsoft.com/office/drawing/2014/main" id="{0D41AD08-EAC8-4518-85BD-1C41DD24AB9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A91C259-34E3-43F6-A1FE-DD19D07C726B}"/>
              </a:ext>
            </a:extLst>
          </p:cNvPr>
          <p:cNvSpPr>
            <a:spLocks noGrp="1"/>
          </p:cNvSpPr>
          <p:nvPr>
            <p:ph type="sldNum" sz="quarter" idx="12"/>
          </p:nvPr>
        </p:nvSpPr>
        <p:spPr/>
        <p:txBody>
          <a:bodyPr/>
          <a:lstStyle/>
          <a:p>
            <a:fld id="{70D1AE55-6A33-47ED-BD91-B29F56F0BCE2}" type="slidenum">
              <a:rPr lang="en-GB" smtClean="0"/>
              <a:t>‹#›</a:t>
            </a:fld>
            <a:endParaRPr lang="en-GB"/>
          </a:p>
        </p:txBody>
      </p:sp>
    </p:spTree>
    <p:extLst>
      <p:ext uri="{BB962C8B-B14F-4D97-AF65-F5344CB8AC3E}">
        <p14:creationId xmlns:p14="http://schemas.microsoft.com/office/powerpoint/2010/main" val="3118310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74BE4-D9EE-4D5C-9FFC-9BCAC76F5F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5915B7A-F135-4CA7-9892-74C9400666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8213853-6C70-4FB0-B8EF-1AD7A67D8E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C462C2-1558-4F1D-AC9C-873F5ABEC3B9}"/>
              </a:ext>
            </a:extLst>
          </p:cNvPr>
          <p:cNvSpPr>
            <a:spLocks noGrp="1"/>
          </p:cNvSpPr>
          <p:nvPr>
            <p:ph type="dt" sz="half" idx="10"/>
          </p:nvPr>
        </p:nvSpPr>
        <p:spPr/>
        <p:txBody>
          <a:bodyPr/>
          <a:lstStyle/>
          <a:p>
            <a:fld id="{27B3678E-2118-41EE-9A92-D287E2EAF410}" type="datetimeFigureOut">
              <a:rPr lang="en-GB" smtClean="0"/>
              <a:t>18/09/2022</a:t>
            </a:fld>
            <a:endParaRPr lang="en-GB"/>
          </a:p>
        </p:txBody>
      </p:sp>
      <p:sp>
        <p:nvSpPr>
          <p:cNvPr id="6" name="Footer Placeholder 5">
            <a:extLst>
              <a:ext uri="{FF2B5EF4-FFF2-40B4-BE49-F238E27FC236}">
                <a16:creationId xmlns:a16="http://schemas.microsoft.com/office/drawing/2014/main" id="{9CDEE800-5F5B-4194-B1B4-B9688A71D3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0FC684-7BE3-4B26-9694-98A490B815CE}"/>
              </a:ext>
            </a:extLst>
          </p:cNvPr>
          <p:cNvSpPr>
            <a:spLocks noGrp="1"/>
          </p:cNvSpPr>
          <p:nvPr>
            <p:ph type="sldNum" sz="quarter" idx="12"/>
          </p:nvPr>
        </p:nvSpPr>
        <p:spPr/>
        <p:txBody>
          <a:bodyPr/>
          <a:lstStyle/>
          <a:p>
            <a:fld id="{70D1AE55-6A33-47ED-BD91-B29F56F0BCE2}" type="slidenum">
              <a:rPr lang="en-GB" smtClean="0"/>
              <a:t>‹#›</a:t>
            </a:fld>
            <a:endParaRPr lang="en-GB"/>
          </a:p>
        </p:txBody>
      </p:sp>
    </p:spTree>
    <p:extLst>
      <p:ext uri="{BB962C8B-B14F-4D97-AF65-F5344CB8AC3E}">
        <p14:creationId xmlns:p14="http://schemas.microsoft.com/office/powerpoint/2010/main" val="220960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B01B2-13AF-4B85-B1BB-99A2A0516E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CB19BD6-F7F0-4A59-AAE5-70BA4C22D6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8F0CC05-EEA3-41D5-9F61-E89DC609C4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512A6E-94D1-46F6-BB46-EC7BE23EA863}"/>
              </a:ext>
            </a:extLst>
          </p:cNvPr>
          <p:cNvSpPr>
            <a:spLocks noGrp="1"/>
          </p:cNvSpPr>
          <p:nvPr>
            <p:ph type="dt" sz="half" idx="10"/>
          </p:nvPr>
        </p:nvSpPr>
        <p:spPr/>
        <p:txBody>
          <a:bodyPr/>
          <a:lstStyle/>
          <a:p>
            <a:fld id="{27B3678E-2118-41EE-9A92-D287E2EAF410}" type="datetimeFigureOut">
              <a:rPr lang="en-GB" smtClean="0"/>
              <a:t>18/09/2022</a:t>
            </a:fld>
            <a:endParaRPr lang="en-GB"/>
          </a:p>
        </p:txBody>
      </p:sp>
      <p:sp>
        <p:nvSpPr>
          <p:cNvPr id="6" name="Footer Placeholder 5">
            <a:extLst>
              <a:ext uri="{FF2B5EF4-FFF2-40B4-BE49-F238E27FC236}">
                <a16:creationId xmlns:a16="http://schemas.microsoft.com/office/drawing/2014/main" id="{8DE91842-E8D0-4ECC-8BC9-637A463B99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04F251C-B075-4868-9D1A-3F09281B3B83}"/>
              </a:ext>
            </a:extLst>
          </p:cNvPr>
          <p:cNvSpPr>
            <a:spLocks noGrp="1"/>
          </p:cNvSpPr>
          <p:nvPr>
            <p:ph type="sldNum" sz="quarter" idx="12"/>
          </p:nvPr>
        </p:nvSpPr>
        <p:spPr/>
        <p:txBody>
          <a:bodyPr/>
          <a:lstStyle/>
          <a:p>
            <a:fld id="{70D1AE55-6A33-47ED-BD91-B29F56F0BCE2}" type="slidenum">
              <a:rPr lang="en-GB" smtClean="0"/>
              <a:t>‹#›</a:t>
            </a:fld>
            <a:endParaRPr lang="en-GB"/>
          </a:p>
        </p:txBody>
      </p:sp>
    </p:spTree>
    <p:extLst>
      <p:ext uri="{BB962C8B-B14F-4D97-AF65-F5344CB8AC3E}">
        <p14:creationId xmlns:p14="http://schemas.microsoft.com/office/powerpoint/2010/main" val="2623705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B00C94-17B6-40D1-AA33-7191742162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2B5AB5F-CFA4-44E0-B3F4-CFE2FB445C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790FF1-F52F-4CB9-9DF3-1040F78404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B3678E-2118-41EE-9A92-D287E2EAF410}" type="datetimeFigureOut">
              <a:rPr lang="en-GB" smtClean="0"/>
              <a:t>18/09/2022</a:t>
            </a:fld>
            <a:endParaRPr lang="en-GB"/>
          </a:p>
        </p:txBody>
      </p:sp>
      <p:sp>
        <p:nvSpPr>
          <p:cNvPr id="5" name="Footer Placeholder 4">
            <a:extLst>
              <a:ext uri="{FF2B5EF4-FFF2-40B4-BE49-F238E27FC236}">
                <a16:creationId xmlns:a16="http://schemas.microsoft.com/office/drawing/2014/main" id="{240BB5CD-05B6-4C16-BB70-1943D2C594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1EFE548-877D-4F88-B373-011F6CFE06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D1AE55-6A33-47ED-BD91-B29F56F0BCE2}" type="slidenum">
              <a:rPr lang="en-GB" smtClean="0"/>
              <a:t>‹#›</a:t>
            </a:fld>
            <a:endParaRPr lang="en-GB"/>
          </a:p>
        </p:txBody>
      </p:sp>
    </p:spTree>
    <p:extLst>
      <p:ext uri="{BB962C8B-B14F-4D97-AF65-F5344CB8AC3E}">
        <p14:creationId xmlns:p14="http://schemas.microsoft.com/office/powerpoint/2010/main" val="1826204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tilehurstpcnp.org.u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61E22-46A0-4D4D-9F44-9F26DAED36B2}"/>
              </a:ext>
            </a:extLst>
          </p:cNvPr>
          <p:cNvSpPr>
            <a:spLocks noGrp="1"/>
          </p:cNvSpPr>
          <p:nvPr>
            <p:ph type="ctrTitle"/>
          </p:nvPr>
        </p:nvSpPr>
        <p:spPr>
          <a:xfrm>
            <a:off x="1402977" y="1008529"/>
            <a:ext cx="9144000" cy="5553917"/>
          </a:xfrm>
        </p:spPr>
        <p:txBody>
          <a:bodyPr>
            <a:noAutofit/>
          </a:bodyPr>
          <a:lstStyle/>
          <a:p>
            <a:pPr>
              <a:lnSpc>
                <a:spcPct val="115000"/>
              </a:lnSpc>
              <a:spcAft>
                <a:spcPts val="1000"/>
              </a:spcAft>
            </a:pPr>
            <a:r>
              <a:rPr lang="en-GB" sz="4000" b="1" dirty="0">
                <a:solidFill>
                  <a:srgbClr val="0F243E"/>
                </a:solidFill>
                <a:effectLst/>
                <a:latin typeface="Lucida Sans" panose="020B0602030504020204" pitchFamily="34" charset="0"/>
                <a:ea typeface="Calibri" panose="020F0502020204030204" pitchFamily="34" charset="0"/>
                <a:cs typeface="Times New Roman" panose="02020603050405020304" pitchFamily="18" charset="0"/>
              </a:rPr>
              <a:t>TILEHURST PARISH COUNCIL</a:t>
            </a:r>
            <a:br>
              <a:rPr lang="en-GB" sz="4000" b="1" dirty="0">
                <a:effectLst/>
                <a:latin typeface="Calibri" panose="020F0502020204030204" pitchFamily="34" charset="0"/>
                <a:ea typeface="Calibri" panose="020F0502020204030204" pitchFamily="34" charset="0"/>
                <a:cs typeface="Times New Roman" panose="02020603050405020304" pitchFamily="18" charset="0"/>
              </a:rPr>
            </a:br>
            <a:r>
              <a:rPr lang="en-GB" sz="4000" b="1" dirty="0">
                <a:effectLst/>
                <a:latin typeface="Lucida Sans" panose="020B0602030504020204" pitchFamily="34" charset="0"/>
                <a:ea typeface="Calibri" panose="020F0502020204030204" pitchFamily="34" charset="0"/>
                <a:cs typeface="Times New Roman" panose="02020603050405020304" pitchFamily="18" charset="0"/>
              </a:rPr>
              <a:t> </a:t>
            </a:r>
            <a:br>
              <a:rPr lang="en-GB" sz="4000" b="1" dirty="0">
                <a:effectLst/>
                <a:latin typeface="Calibri" panose="020F0502020204030204" pitchFamily="34" charset="0"/>
                <a:ea typeface="Calibri" panose="020F0502020204030204" pitchFamily="34" charset="0"/>
                <a:cs typeface="Times New Roman" panose="02020603050405020304" pitchFamily="18" charset="0"/>
              </a:rPr>
            </a:br>
            <a:r>
              <a:rPr lang="en-GB" sz="4000" b="1" dirty="0">
                <a:solidFill>
                  <a:srgbClr val="244061"/>
                </a:solidFill>
                <a:effectLst/>
                <a:latin typeface="Lucida Sans" panose="020B0602030504020204" pitchFamily="34" charset="0"/>
                <a:ea typeface="Calibri" panose="020F0502020204030204" pitchFamily="34" charset="0"/>
                <a:cs typeface="Times New Roman" panose="02020603050405020304" pitchFamily="18" charset="0"/>
              </a:rPr>
              <a:t>NEIGHB</a:t>
            </a:r>
            <a:r>
              <a:rPr lang="en-GB" sz="4000" b="1" dirty="0">
                <a:solidFill>
                  <a:srgbClr val="00B050"/>
                </a:solidFill>
                <a:effectLst/>
                <a:latin typeface="Lucida Sans" panose="020B0602030504020204" pitchFamily="34" charset="0"/>
                <a:ea typeface="Calibri" panose="020F0502020204030204" pitchFamily="34" charset="0"/>
                <a:cs typeface="Times New Roman" panose="02020603050405020304" pitchFamily="18" charset="0"/>
              </a:rPr>
              <a:t>OUR</a:t>
            </a:r>
            <a:r>
              <a:rPr lang="en-GB" sz="4000" b="1" dirty="0">
                <a:solidFill>
                  <a:srgbClr val="244061"/>
                </a:solidFill>
                <a:effectLst/>
                <a:latin typeface="Lucida Sans" panose="020B0602030504020204" pitchFamily="34" charset="0"/>
                <a:ea typeface="Calibri" panose="020F0502020204030204" pitchFamily="34" charset="0"/>
                <a:cs typeface="Times New Roman" panose="02020603050405020304" pitchFamily="18" charset="0"/>
              </a:rPr>
              <a:t>HOOD</a:t>
            </a:r>
            <a:br>
              <a:rPr lang="en-GB" sz="4000" b="1" dirty="0">
                <a:effectLst/>
                <a:latin typeface="Calibri" panose="020F0502020204030204" pitchFamily="34" charset="0"/>
                <a:ea typeface="Calibri" panose="020F0502020204030204" pitchFamily="34" charset="0"/>
                <a:cs typeface="Times New Roman" panose="02020603050405020304" pitchFamily="18" charset="0"/>
              </a:rPr>
            </a:br>
            <a:r>
              <a:rPr lang="en-GB" sz="4000" b="1" dirty="0">
                <a:solidFill>
                  <a:srgbClr val="244061"/>
                </a:solidFill>
                <a:effectLst/>
                <a:latin typeface="Lucida Sans" panose="020B0602030504020204" pitchFamily="34" charset="0"/>
                <a:ea typeface="Calibri" panose="020F0502020204030204" pitchFamily="34" charset="0"/>
                <a:cs typeface="Times New Roman" panose="02020603050405020304" pitchFamily="18" charset="0"/>
              </a:rPr>
              <a:t>DEVELOPMENT</a:t>
            </a:r>
            <a:br>
              <a:rPr lang="en-GB" sz="4000" b="1" dirty="0">
                <a:effectLst/>
                <a:latin typeface="Calibri" panose="020F0502020204030204" pitchFamily="34" charset="0"/>
                <a:ea typeface="Calibri" panose="020F0502020204030204" pitchFamily="34" charset="0"/>
                <a:cs typeface="Times New Roman" panose="02020603050405020304" pitchFamily="18" charset="0"/>
              </a:rPr>
            </a:br>
            <a:r>
              <a:rPr lang="en-GB" sz="4000" b="1" dirty="0">
                <a:solidFill>
                  <a:srgbClr val="D99594"/>
                </a:solidFill>
                <a:effectLst/>
                <a:latin typeface="Lucida Sans" panose="020B0602030504020204" pitchFamily="34" charset="0"/>
                <a:ea typeface="Calibri" panose="020F0502020204030204" pitchFamily="34" charset="0"/>
                <a:cs typeface="Times New Roman" panose="02020603050405020304" pitchFamily="18" charset="0"/>
              </a:rPr>
              <a:t>  </a:t>
            </a:r>
            <a:r>
              <a:rPr lang="en-GB" sz="4000" b="1" dirty="0">
                <a:solidFill>
                  <a:srgbClr val="00B050"/>
                </a:solidFill>
                <a:effectLst/>
                <a:latin typeface="Lucida Sans" panose="020B0602030504020204" pitchFamily="34" charset="0"/>
                <a:ea typeface="Calibri" panose="020F0502020204030204" pitchFamily="34" charset="0"/>
                <a:cs typeface="Times New Roman" panose="02020603050405020304" pitchFamily="18" charset="0"/>
              </a:rPr>
              <a:t>PLAN</a:t>
            </a:r>
            <a:br>
              <a:rPr lang="en-GB" sz="4000" b="1" dirty="0">
                <a:effectLst/>
                <a:latin typeface="Calibri" panose="020F0502020204030204" pitchFamily="34" charset="0"/>
                <a:ea typeface="Calibri" panose="020F0502020204030204" pitchFamily="34" charset="0"/>
                <a:cs typeface="Times New Roman" panose="02020603050405020304" pitchFamily="18" charset="0"/>
              </a:rPr>
            </a:br>
            <a:r>
              <a:rPr lang="en-GB" sz="4000" b="1" dirty="0">
                <a:solidFill>
                  <a:srgbClr val="244061"/>
                </a:solidFill>
                <a:effectLst/>
                <a:latin typeface="Lucida Sans" panose="020B0602030504020204" pitchFamily="34" charset="0"/>
                <a:ea typeface="Calibri" panose="020F0502020204030204" pitchFamily="34" charset="0"/>
                <a:cs typeface="Times New Roman" panose="02020603050405020304" pitchFamily="18" charset="0"/>
              </a:rPr>
              <a:t>  ‘A Vision for the Future’</a:t>
            </a:r>
            <a:br>
              <a:rPr lang="en-GB" sz="4000" b="1" dirty="0">
                <a:effectLst/>
                <a:latin typeface="Calibri" panose="020F0502020204030204" pitchFamily="34" charset="0"/>
                <a:ea typeface="Calibri" panose="020F0502020204030204" pitchFamily="34" charset="0"/>
                <a:cs typeface="Times New Roman" panose="02020603050405020304" pitchFamily="18" charset="0"/>
              </a:rPr>
            </a:br>
            <a:r>
              <a:rPr lang="en-GB" sz="4000" b="1" dirty="0">
                <a:solidFill>
                  <a:srgbClr val="244061"/>
                </a:solidFill>
                <a:effectLst/>
                <a:latin typeface="Lucida Sans" panose="020B0602030504020204" pitchFamily="34" charset="0"/>
                <a:ea typeface="Calibri" panose="020F0502020204030204" pitchFamily="34" charset="0"/>
                <a:cs typeface="Times New Roman" panose="02020603050405020304" pitchFamily="18" charset="0"/>
              </a:rPr>
              <a:t>2022 - 2037</a:t>
            </a:r>
            <a:br>
              <a:rPr lang="en-GB" sz="4000" b="1" dirty="0">
                <a:effectLst/>
                <a:latin typeface="Calibri" panose="020F0502020204030204" pitchFamily="34" charset="0"/>
                <a:ea typeface="Calibri" panose="020F0502020204030204" pitchFamily="34" charset="0"/>
                <a:cs typeface="Times New Roman" panose="02020603050405020304" pitchFamily="18" charset="0"/>
              </a:rPr>
            </a:br>
            <a:endParaRPr lang="en-GB" sz="4000" b="1" dirty="0"/>
          </a:p>
        </p:txBody>
      </p:sp>
      <p:pic>
        <p:nvPicPr>
          <p:cNvPr id="3" name="Picture 2">
            <a:extLst>
              <a:ext uri="{FF2B5EF4-FFF2-40B4-BE49-F238E27FC236}">
                <a16:creationId xmlns:a16="http://schemas.microsoft.com/office/drawing/2014/main" id="{8CAAF433-593A-4CF4-99A9-EC2212747C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92865" y="5974915"/>
            <a:ext cx="3549453" cy="587531"/>
          </a:xfrm>
          <a:prstGeom prst="rect">
            <a:avLst/>
          </a:prstGeom>
        </p:spPr>
      </p:pic>
    </p:spTree>
    <p:extLst>
      <p:ext uri="{BB962C8B-B14F-4D97-AF65-F5344CB8AC3E}">
        <p14:creationId xmlns:p14="http://schemas.microsoft.com/office/powerpoint/2010/main" val="1810528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94BAB-BD9A-43C6-9EAF-AA1689A2D565}"/>
              </a:ext>
            </a:extLst>
          </p:cNvPr>
          <p:cNvSpPr>
            <a:spLocks noGrp="1"/>
          </p:cNvSpPr>
          <p:nvPr>
            <p:ph type="title"/>
          </p:nvPr>
        </p:nvSpPr>
        <p:spPr/>
        <p:txBody>
          <a:bodyPr/>
          <a:lstStyle/>
          <a:p>
            <a:r>
              <a:rPr lang="en-GB" dirty="0">
                <a:latin typeface="Calibri" panose="020F0502020204030204" pitchFamily="34" charset="0"/>
                <a:cs typeface="Times New Roman" panose="02020603050405020304" pitchFamily="18" charset="0"/>
              </a:rPr>
              <a:t>How to have your say</a:t>
            </a:r>
          </a:p>
        </p:txBody>
      </p:sp>
      <p:sp>
        <p:nvSpPr>
          <p:cNvPr id="3" name="Content Placeholder 2">
            <a:extLst>
              <a:ext uri="{FF2B5EF4-FFF2-40B4-BE49-F238E27FC236}">
                <a16:creationId xmlns:a16="http://schemas.microsoft.com/office/drawing/2014/main" id="{ABA272BC-7481-4428-8E36-B17CF714484F}"/>
              </a:ext>
            </a:extLst>
          </p:cNvPr>
          <p:cNvSpPr>
            <a:spLocks noGrp="1"/>
          </p:cNvSpPr>
          <p:nvPr>
            <p:ph idx="1"/>
          </p:nvPr>
        </p:nvSpPr>
        <p:spPr/>
        <p:txBody>
          <a:bodyPr/>
          <a:lstStyle/>
          <a:p>
            <a:endParaRPr lang="en-GB" dirty="0"/>
          </a:p>
          <a:p>
            <a:r>
              <a:rPr lang="en-GB" dirty="0"/>
              <a:t>Attend our presentations and give us you thoughts</a:t>
            </a:r>
          </a:p>
          <a:p>
            <a:endParaRPr lang="en-GB" dirty="0"/>
          </a:p>
          <a:p>
            <a:r>
              <a:rPr lang="en-GB" dirty="0"/>
              <a:t>Provide feedback to our proposals in the Neighbourhood Plan via our website </a:t>
            </a:r>
            <a:r>
              <a:rPr lang="en-GB" u="sng" dirty="0">
                <a:solidFill>
                  <a:srgbClr val="0070C0"/>
                </a:solidFill>
                <a:hlinkClick r:id="rId2">
                  <a:extLst>
                    <a:ext uri="{A12FA001-AC4F-418D-AE19-62706E023703}">
                      <ahyp:hlinkClr xmlns:ahyp="http://schemas.microsoft.com/office/drawing/2018/hyperlinkcolor" val="tx"/>
                    </a:ext>
                  </a:extLst>
                </a:hlinkClick>
              </a:rPr>
              <a:t>www.tilehurstpcNDP.org.uk</a:t>
            </a:r>
            <a:endParaRPr lang="en-GB" u="sng" dirty="0">
              <a:solidFill>
                <a:srgbClr val="0070C0"/>
              </a:solidFill>
            </a:endParaRPr>
          </a:p>
          <a:p>
            <a:endParaRPr lang="en-GB" dirty="0"/>
          </a:p>
          <a:p>
            <a:r>
              <a:rPr lang="en-GB" dirty="0"/>
              <a:t>Vote in the referendum</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892233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39F3-E0AB-4BA2-9280-24A478BC06C3}"/>
              </a:ext>
            </a:extLst>
          </p:cNvPr>
          <p:cNvSpPr>
            <a:spLocks noGrp="1"/>
          </p:cNvSpPr>
          <p:nvPr>
            <p:ph type="title"/>
          </p:nvPr>
        </p:nvSpPr>
        <p:spPr/>
        <p:txBody>
          <a:bodyPr/>
          <a:lstStyle/>
          <a:p>
            <a:r>
              <a:rPr lang="en-GB" dirty="0">
                <a:latin typeface="Calibri" panose="020F0502020204030204" pitchFamily="34" charset="0"/>
                <a:cs typeface="Times New Roman" panose="02020603050405020304" pitchFamily="18" charset="0"/>
              </a:rPr>
              <a:t>What happens next</a:t>
            </a:r>
          </a:p>
        </p:txBody>
      </p:sp>
      <p:grpSp>
        <p:nvGrpSpPr>
          <p:cNvPr id="57" name="Group 56">
            <a:extLst>
              <a:ext uri="{FF2B5EF4-FFF2-40B4-BE49-F238E27FC236}">
                <a16:creationId xmlns:a16="http://schemas.microsoft.com/office/drawing/2014/main" id="{B73DC659-6E70-4E20-8EBD-9308204B4179}"/>
              </a:ext>
            </a:extLst>
          </p:cNvPr>
          <p:cNvGrpSpPr/>
          <p:nvPr/>
        </p:nvGrpSpPr>
        <p:grpSpPr>
          <a:xfrm>
            <a:off x="1059512" y="1494770"/>
            <a:ext cx="10522472" cy="4483721"/>
            <a:chOff x="1059512" y="1494770"/>
            <a:chExt cx="10522472" cy="4483721"/>
          </a:xfrm>
        </p:grpSpPr>
        <p:cxnSp>
          <p:nvCxnSpPr>
            <p:cNvPr id="5" name="Straight Connector 4">
              <a:extLst>
                <a:ext uri="{FF2B5EF4-FFF2-40B4-BE49-F238E27FC236}">
                  <a16:creationId xmlns:a16="http://schemas.microsoft.com/office/drawing/2014/main" id="{AE9626D2-8C2B-4098-94DF-5B51822BD901}"/>
                </a:ext>
              </a:extLst>
            </p:cNvPr>
            <p:cNvCxnSpPr>
              <a:cxnSpLocks/>
            </p:cNvCxnSpPr>
            <p:nvPr/>
          </p:nvCxnSpPr>
          <p:spPr>
            <a:xfrm>
              <a:off x="1265129" y="3682026"/>
              <a:ext cx="2229633" cy="0"/>
            </a:xfrm>
            <a:prstGeom prst="line">
              <a:avLst/>
            </a:prstGeom>
            <a:ln w="34925">
              <a:solidFill>
                <a:schemeClr val="accent6"/>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7E9F8E12-1D09-403A-BC94-610734DFA2C1}"/>
                </a:ext>
              </a:extLst>
            </p:cNvPr>
            <p:cNvCxnSpPr>
              <a:cxnSpLocks/>
            </p:cNvCxnSpPr>
            <p:nvPr/>
          </p:nvCxnSpPr>
          <p:spPr>
            <a:xfrm>
              <a:off x="3494762" y="3682026"/>
              <a:ext cx="604798" cy="0"/>
            </a:xfrm>
            <a:prstGeom prst="line">
              <a:avLst/>
            </a:prstGeom>
            <a:ln w="34925">
              <a:solidFill>
                <a:schemeClr val="accent6"/>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79D14B7-BA9A-4A5A-9019-F0709F907E61}"/>
                </a:ext>
              </a:extLst>
            </p:cNvPr>
            <p:cNvCxnSpPr/>
            <p:nvPr/>
          </p:nvCxnSpPr>
          <p:spPr>
            <a:xfrm>
              <a:off x="4099560" y="3691212"/>
              <a:ext cx="2229633" cy="0"/>
            </a:xfrm>
            <a:prstGeom prst="line">
              <a:avLst/>
            </a:prstGeom>
            <a:ln w="34925">
              <a:solidFill>
                <a:schemeClr val="accent6"/>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627C68B-7E74-441E-9C13-83C20F3DF4AC}"/>
                </a:ext>
              </a:extLst>
            </p:cNvPr>
            <p:cNvCxnSpPr>
              <a:cxnSpLocks/>
            </p:cNvCxnSpPr>
            <p:nvPr/>
          </p:nvCxnSpPr>
          <p:spPr>
            <a:xfrm>
              <a:off x="6329193" y="3691212"/>
              <a:ext cx="604798" cy="0"/>
            </a:xfrm>
            <a:prstGeom prst="line">
              <a:avLst/>
            </a:prstGeom>
            <a:ln w="34925">
              <a:solidFill>
                <a:schemeClr val="accent6"/>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0FD04C8-3A6D-40B0-88D0-49A7248E79B0}"/>
                </a:ext>
              </a:extLst>
            </p:cNvPr>
            <p:cNvCxnSpPr/>
            <p:nvPr/>
          </p:nvCxnSpPr>
          <p:spPr>
            <a:xfrm>
              <a:off x="6933991" y="3691212"/>
              <a:ext cx="2229633" cy="0"/>
            </a:xfrm>
            <a:prstGeom prst="line">
              <a:avLst/>
            </a:prstGeom>
            <a:ln w="34925">
              <a:solidFill>
                <a:schemeClr val="accent6"/>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1E6B1B2-DCF4-4289-9039-2690A18B8602}"/>
                </a:ext>
              </a:extLst>
            </p:cNvPr>
            <p:cNvCxnSpPr>
              <a:cxnSpLocks/>
            </p:cNvCxnSpPr>
            <p:nvPr/>
          </p:nvCxnSpPr>
          <p:spPr>
            <a:xfrm>
              <a:off x="9163624" y="3691212"/>
              <a:ext cx="604798" cy="0"/>
            </a:xfrm>
            <a:prstGeom prst="line">
              <a:avLst/>
            </a:prstGeom>
            <a:ln w="34925">
              <a:solidFill>
                <a:schemeClr val="accent6"/>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4C4284A-8198-4989-AF88-780D3BF19866}"/>
                </a:ext>
              </a:extLst>
            </p:cNvPr>
            <p:cNvSpPr txBox="1"/>
            <p:nvPr/>
          </p:nvSpPr>
          <p:spPr>
            <a:xfrm>
              <a:off x="1478280" y="1843088"/>
              <a:ext cx="1737360" cy="1384995"/>
            </a:xfrm>
            <a:prstGeom prst="rect">
              <a:avLst/>
            </a:prstGeom>
            <a:noFill/>
          </p:spPr>
          <p:txBody>
            <a:bodyPr wrap="square" rtlCol="0">
              <a:spAutoFit/>
            </a:bodyPr>
            <a:lstStyle/>
            <a:p>
              <a:r>
                <a:rPr lang="en-GB" sz="2000" b="1" dirty="0">
                  <a:solidFill>
                    <a:schemeClr val="accent6"/>
                  </a:solidFill>
                </a:rPr>
                <a:t>Public Consultation</a:t>
              </a:r>
            </a:p>
            <a:p>
              <a:r>
                <a:rPr lang="en-GB" sz="1600" dirty="0"/>
                <a:t>Conducted by </a:t>
              </a:r>
              <a:r>
                <a:rPr lang="en-GB" sz="1400" dirty="0"/>
                <a:t>Tilehurst Parish Council</a:t>
              </a:r>
            </a:p>
          </p:txBody>
        </p:sp>
        <p:sp>
          <p:nvSpPr>
            <p:cNvPr id="14" name="TextBox 13">
              <a:extLst>
                <a:ext uri="{FF2B5EF4-FFF2-40B4-BE49-F238E27FC236}">
                  <a16:creationId xmlns:a16="http://schemas.microsoft.com/office/drawing/2014/main" id="{893B0157-7416-43AE-8AD7-72E2AD757DE6}"/>
                </a:ext>
              </a:extLst>
            </p:cNvPr>
            <p:cNvSpPr txBox="1"/>
            <p:nvPr/>
          </p:nvSpPr>
          <p:spPr>
            <a:xfrm>
              <a:off x="7180127" y="1843087"/>
              <a:ext cx="1737360" cy="1508105"/>
            </a:xfrm>
            <a:prstGeom prst="rect">
              <a:avLst/>
            </a:prstGeom>
            <a:noFill/>
          </p:spPr>
          <p:txBody>
            <a:bodyPr wrap="square" rtlCol="0">
              <a:spAutoFit/>
            </a:bodyPr>
            <a:lstStyle/>
            <a:p>
              <a:r>
                <a:rPr lang="en-GB" sz="2000" b="1" dirty="0">
                  <a:solidFill>
                    <a:schemeClr val="accent6"/>
                  </a:solidFill>
                </a:rPr>
                <a:t>Appoint&amp; submit to Examiner</a:t>
              </a:r>
            </a:p>
            <a:p>
              <a:r>
                <a:rPr lang="en-GB" sz="1600" dirty="0"/>
                <a:t>To ensure basic conditions are met</a:t>
              </a:r>
              <a:endParaRPr lang="en-GB" sz="1400" dirty="0"/>
            </a:p>
          </p:txBody>
        </p:sp>
        <p:sp>
          <p:nvSpPr>
            <p:cNvPr id="15" name="TextBox 14">
              <a:extLst>
                <a:ext uri="{FF2B5EF4-FFF2-40B4-BE49-F238E27FC236}">
                  <a16:creationId xmlns:a16="http://schemas.microsoft.com/office/drawing/2014/main" id="{970BC738-5B3B-47F3-9C8F-FA825BDFE853}"/>
                </a:ext>
              </a:extLst>
            </p:cNvPr>
            <p:cNvSpPr txBox="1"/>
            <p:nvPr/>
          </p:nvSpPr>
          <p:spPr>
            <a:xfrm>
              <a:off x="9844624" y="1843086"/>
              <a:ext cx="1737360" cy="1138773"/>
            </a:xfrm>
            <a:prstGeom prst="rect">
              <a:avLst/>
            </a:prstGeom>
            <a:noFill/>
          </p:spPr>
          <p:txBody>
            <a:bodyPr wrap="square" rtlCol="0">
              <a:spAutoFit/>
            </a:bodyPr>
            <a:lstStyle/>
            <a:p>
              <a:r>
                <a:rPr lang="en-GB" sz="2000" b="1" dirty="0">
                  <a:solidFill>
                    <a:schemeClr val="accent6"/>
                  </a:solidFill>
                </a:rPr>
                <a:t>Referendum</a:t>
              </a:r>
            </a:p>
            <a:p>
              <a:r>
                <a:rPr lang="en-GB" sz="1600" dirty="0"/>
                <a:t>Everyone living in the Parish gets to vote on the Plan</a:t>
              </a:r>
              <a:endParaRPr lang="en-GB" sz="1400" dirty="0"/>
            </a:p>
          </p:txBody>
        </p:sp>
        <p:sp>
          <p:nvSpPr>
            <p:cNvPr id="16" name="TextBox 15">
              <a:extLst>
                <a:ext uri="{FF2B5EF4-FFF2-40B4-BE49-F238E27FC236}">
                  <a16:creationId xmlns:a16="http://schemas.microsoft.com/office/drawing/2014/main" id="{96C51FAD-D5B6-4899-9173-EEA36B21893B}"/>
                </a:ext>
              </a:extLst>
            </p:cNvPr>
            <p:cNvSpPr txBox="1"/>
            <p:nvPr/>
          </p:nvSpPr>
          <p:spPr>
            <a:xfrm>
              <a:off x="4358640" y="1852273"/>
              <a:ext cx="1737360" cy="1508105"/>
            </a:xfrm>
            <a:prstGeom prst="rect">
              <a:avLst/>
            </a:prstGeom>
            <a:noFill/>
          </p:spPr>
          <p:txBody>
            <a:bodyPr wrap="square" rtlCol="0">
              <a:spAutoFit/>
            </a:bodyPr>
            <a:lstStyle/>
            <a:p>
              <a:r>
                <a:rPr lang="en-GB" sz="2000" b="1" dirty="0">
                  <a:solidFill>
                    <a:schemeClr val="accent6"/>
                  </a:solidFill>
                </a:rPr>
                <a:t>Submit Plan to West Berks Council (WBC)</a:t>
              </a:r>
            </a:p>
            <a:p>
              <a:r>
                <a:rPr lang="en-GB" sz="1600" dirty="0"/>
                <a:t>Detailed scrutiny of plan</a:t>
              </a:r>
            </a:p>
          </p:txBody>
        </p:sp>
        <p:sp>
          <p:nvSpPr>
            <p:cNvPr id="18" name="TextBox 17">
              <a:extLst>
                <a:ext uri="{FF2B5EF4-FFF2-40B4-BE49-F238E27FC236}">
                  <a16:creationId xmlns:a16="http://schemas.microsoft.com/office/drawing/2014/main" id="{FAE6C757-4BCD-44CC-B4D7-87B053A50180}"/>
                </a:ext>
              </a:extLst>
            </p:cNvPr>
            <p:cNvSpPr txBox="1"/>
            <p:nvPr/>
          </p:nvSpPr>
          <p:spPr>
            <a:xfrm>
              <a:off x="5460094" y="4778162"/>
              <a:ext cx="2022224" cy="1200329"/>
            </a:xfrm>
            <a:prstGeom prst="rect">
              <a:avLst/>
            </a:prstGeom>
            <a:noFill/>
          </p:spPr>
          <p:txBody>
            <a:bodyPr wrap="square" rtlCol="0">
              <a:spAutoFit/>
            </a:bodyPr>
            <a:lstStyle/>
            <a:p>
              <a:r>
                <a:rPr lang="en-GB" sz="2000" b="1" dirty="0">
                  <a:solidFill>
                    <a:schemeClr val="accent6"/>
                  </a:solidFill>
                </a:rPr>
                <a:t>WBC to Publicise the Plan</a:t>
              </a:r>
            </a:p>
            <a:p>
              <a:r>
                <a:rPr lang="en-GB" sz="1600" dirty="0"/>
                <a:t>Wider community involvement</a:t>
              </a:r>
            </a:p>
          </p:txBody>
        </p:sp>
        <p:sp>
          <p:nvSpPr>
            <p:cNvPr id="19" name="TextBox 18">
              <a:extLst>
                <a:ext uri="{FF2B5EF4-FFF2-40B4-BE49-F238E27FC236}">
                  <a16:creationId xmlns:a16="http://schemas.microsoft.com/office/drawing/2014/main" id="{F284B54B-BAFC-48C4-81FE-371C3F7F5A09}"/>
                </a:ext>
              </a:extLst>
            </p:cNvPr>
            <p:cNvSpPr txBox="1"/>
            <p:nvPr/>
          </p:nvSpPr>
          <p:spPr>
            <a:xfrm>
              <a:off x="2678691" y="4778162"/>
              <a:ext cx="1737360" cy="1138773"/>
            </a:xfrm>
            <a:prstGeom prst="rect">
              <a:avLst/>
            </a:prstGeom>
            <a:noFill/>
          </p:spPr>
          <p:txBody>
            <a:bodyPr wrap="square" rtlCol="0">
              <a:spAutoFit/>
            </a:bodyPr>
            <a:lstStyle/>
            <a:p>
              <a:r>
                <a:rPr lang="en-GB" sz="2000" b="1" dirty="0">
                  <a:solidFill>
                    <a:schemeClr val="accent6"/>
                  </a:solidFill>
                </a:rPr>
                <a:t>Update Plan</a:t>
              </a:r>
            </a:p>
            <a:p>
              <a:r>
                <a:rPr lang="en-GB" sz="1600" dirty="0"/>
                <a:t>Incorporate consultation feedback</a:t>
              </a:r>
              <a:endParaRPr lang="en-GB" sz="1400" dirty="0"/>
            </a:p>
          </p:txBody>
        </p:sp>
        <p:sp>
          <p:nvSpPr>
            <p:cNvPr id="20" name="TextBox 19">
              <a:extLst>
                <a:ext uri="{FF2B5EF4-FFF2-40B4-BE49-F238E27FC236}">
                  <a16:creationId xmlns:a16="http://schemas.microsoft.com/office/drawing/2014/main" id="{14976D22-A01B-431A-89D5-19D33BA3FC47}"/>
                </a:ext>
              </a:extLst>
            </p:cNvPr>
            <p:cNvSpPr txBox="1"/>
            <p:nvPr/>
          </p:nvSpPr>
          <p:spPr>
            <a:xfrm>
              <a:off x="8510391" y="4778162"/>
              <a:ext cx="1737360" cy="1138773"/>
            </a:xfrm>
            <a:prstGeom prst="rect">
              <a:avLst/>
            </a:prstGeom>
            <a:noFill/>
          </p:spPr>
          <p:txBody>
            <a:bodyPr wrap="square" rtlCol="0">
              <a:spAutoFit/>
            </a:bodyPr>
            <a:lstStyle/>
            <a:p>
              <a:r>
                <a:rPr lang="en-GB" sz="2000" b="1" dirty="0">
                  <a:solidFill>
                    <a:schemeClr val="accent6"/>
                  </a:solidFill>
                </a:rPr>
                <a:t>Update Plan</a:t>
              </a:r>
            </a:p>
            <a:p>
              <a:r>
                <a:rPr lang="en-GB" sz="1600" dirty="0"/>
                <a:t>Incorporate Examiner feedback</a:t>
              </a:r>
              <a:endParaRPr lang="en-GB" sz="1400" dirty="0"/>
            </a:p>
          </p:txBody>
        </p:sp>
        <p:cxnSp>
          <p:nvCxnSpPr>
            <p:cNvPr id="22" name="Straight Connector 21">
              <a:extLst>
                <a:ext uri="{FF2B5EF4-FFF2-40B4-BE49-F238E27FC236}">
                  <a16:creationId xmlns:a16="http://schemas.microsoft.com/office/drawing/2014/main" id="{4E92B70A-B48B-4F92-8E31-B660384CF048}"/>
                </a:ext>
              </a:extLst>
            </p:cNvPr>
            <p:cNvCxnSpPr>
              <a:cxnSpLocks/>
            </p:cNvCxnSpPr>
            <p:nvPr/>
          </p:nvCxnSpPr>
          <p:spPr>
            <a:xfrm>
              <a:off x="1265129" y="2070863"/>
              <a:ext cx="0" cy="1594146"/>
            </a:xfrm>
            <a:prstGeom prst="line">
              <a:avLst/>
            </a:prstGeom>
            <a:ln w="34925">
              <a:solidFill>
                <a:schemeClr val="accent6"/>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C7BE353-3696-4266-92FB-FE37B1D2F4CE}"/>
                </a:ext>
              </a:extLst>
            </p:cNvPr>
            <p:cNvCxnSpPr>
              <a:cxnSpLocks/>
            </p:cNvCxnSpPr>
            <p:nvPr/>
          </p:nvCxnSpPr>
          <p:spPr>
            <a:xfrm>
              <a:off x="4069289" y="2096162"/>
              <a:ext cx="0" cy="1594146"/>
            </a:xfrm>
            <a:prstGeom prst="line">
              <a:avLst/>
            </a:prstGeom>
            <a:ln w="34925">
              <a:solidFill>
                <a:schemeClr val="accent6"/>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E714436-8B75-4998-989A-2B1B425E0E2C}"/>
                </a:ext>
              </a:extLst>
            </p:cNvPr>
            <p:cNvCxnSpPr>
              <a:cxnSpLocks/>
            </p:cNvCxnSpPr>
            <p:nvPr/>
          </p:nvCxnSpPr>
          <p:spPr>
            <a:xfrm>
              <a:off x="6933991" y="2097066"/>
              <a:ext cx="0" cy="1594146"/>
            </a:xfrm>
            <a:prstGeom prst="line">
              <a:avLst/>
            </a:prstGeom>
            <a:ln w="34925">
              <a:solidFill>
                <a:schemeClr val="accent6"/>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C137BF7C-677B-4F87-8E22-0B3312763F94}"/>
                </a:ext>
              </a:extLst>
            </p:cNvPr>
            <p:cNvCxnSpPr>
              <a:cxnSpLocks/>
            </p:cNvCxnSpPr>
            <p:nvPr/>
          </p:nvCxnSpPr>
          <p:spPr>
            <a:xfrm>
              <a:off x="9752973" y="2091885"/>
              <a:ext cx="0" cy="1594146"/>
            </a:xfrm>
            <a:prstGeom prst="line">
              <a:avLst/>
            </a:prstGeom>
            <a:ln w="34925">
              <a:solidFill>
                <a:schemeClr val="accent6"/>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8BCD5F6-68D1-4BE1-AD5B-BB2805E3C9FC}"/>
                </a:ext>
              </a:extLst>
            </p:cNvPr>
            <p:cNvCxnSpPr>
              <a:cxnSpLocks/>
            </p:cNvCxnSpPr>
            <p:nvPr/>
          </p:nvCxnSpPr>
          <p:spPr>
            <a:xfrm>
              <a:off x="3494762" y="3690308"/>
              <a:ext cx="0" cy="637852"/>
            </a:xfrm>
            <a:prstGeom prst="line">
              <a:avLst/>
            </a:prstGeom>
            <a:ln w="34925">
              <a:solidFill>
                <a:schemeClr val="accent6"/>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DB23A5F9-6E61-4FC9-9B56-30B9FF4FA377}"/>
                </a:ext>
              </a:extLst>
            </p:cNvPr>
            <p:cNvCxnSpPr>
              <a:cxnSpLocks/>
            </p:cNvCxnSpPr>
            <p:nvPr/>
          </p:nvCxnSpPr>
          <p:spPr>
            <a:xfrm>
              <a:off x="9165711" y="3706662"/>
              <a:ext cx="0" cy="637852"/>
            </a:xfrm>
            <a:prstGeom prst="line">
              <a:avLst/>
            </a:prstGeom>
            <a:ln w="34925">
              <a:solidFill>
                <a:schemeClr val="accent6"/>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DEFCBEC-A43A-4395-BB39-4C4E36C41349}"/>
                </a:ext>
              </a:extLst>
            </p:cNvPr>
            <p:cNvCxnSpPr>
              <a:cxnSpLocks/>
            </p:cNvCxnSpPr>
            <p:nvPr/>
          </p:nvCxnSpPr>
          <p:spPr>
            <a:xfrm>
              <a:off x="9752973" y="3691422"/>
              <a:ext cx="1417947" cy="0"/>
            </a:xfrm>
            <a:prstGeom prst="line">
              <a:avLst/>
            </a:prstGeom>
            <a:ln w="50800">
              <a:solidFill>
                <a:schemeClr val="accent6"/>
              </a:solidFill>
              <a:prstDash val="dash"/>
              <a:headEnd type="ova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A559C7D5-2650-44A4-9462-4089E6A011A9}"/>
                </a:ext>
              </a:extLst>
            </p:cNvPr>
            <p:cNvSpPr txBox="1"/>
            <p:nvPr/>
          </p:nvSpPr>
          <p:spPr>
            <a:xfrm>
              <a:off x="5879085" y="3270388"/>
              <a:ext cx="835486" cy="369332"/>
            </a:xfrm>
            <a:prstGeom prst="rect">
              <a:avLst/>
            </a:prstGeom>
            <a:noFill/>
          </p:spPr>
          <p:txBody>
            <a:bodyPr wrap="square" rtlCol="0">
              <a:spAutoFit/>
            </a:bodyPr>
            <a:lstStyle/>
            <a:p>
              <a:r>
                <a:rPr lang="en-GB" dirty="0">
                  <a:solidFill>
                    <a:srgbClr val="FFC000"/>
                  </a:solidFill>
                </a:rPr>
                <a:t>Dec 22</a:t>
              </a:r>
            </a:p>
          </p:txBody>
        </p:sp>
        <p:sp>
          <p:nvSpPr>
            <p:cNvPr id="34" name="TextBox 33">
              <a:extLst>
                <a:ext uri="{FF2B5EF4-FFF2-40B4-BE49-F238E27FC236}">
                  <a16:creationId xmlns:a16="http://schemas.microsoft.com/office/drawing/2014/main" id="{A21FC37E-7B97-405A-BF4B-F2888592E0D4}"/>
                </a:ext>
              </a:extLst>
            </p:cNvPr>
            <p:cNvSpPr txBox="1"/>
            <p:nvPr/>
          </p:nvSpPr>
          <p:spPr>
            <a:xfrm>
              <a:off x="3700896" y="3699266"/>
              <a:ext cx="951573" cy="369332"/>
            </a:xfrm>
            <a:prstGeom prst="rect">
              <a:avLst/>
            </a:prstGeom>
            <a:noFill/>
          </p:spPr>
          <p:txBody>
            <a:bodyPr wrap="square" rtlCol="0">
              <a:spAutoFit/>
            </a:bodyPr>
            <a:lstStyle/>
            <a:p>
              <a:r>
                <a:rPr lang="en-GB" dirty="0">
                  <a:solidFill>
                    <a:srgbClr val="FFC000"/>
                  </a:solidFill>
                </a:rPr>
                <a:t>Nov 22</a:t>
              </a:r>
            </a:p>
          </p:txBody>
        </p:sp>
        <p:sp>
          <p:nvSpPr>
            <p:cNvPr id="35" name="TextBox 34">
              <a:extLst>
                <a:ext uri="{FF2B5EF4-FFF2-40B4-BE49-F238E27FC236}">
                  <a16:creationId xmlns:a16="http://schemas.microsoft.com/office/drawing/2014/main" id="{3C7601A8-41AE-4015-8270-ACE5FE50272A}"/>
                </a:ext>
              </a:extLst>
            </p:cNvPr>
            <p:cNvSpPr txBox="1"/>
            <p:nvPr/>
          </p:nvSpPr>
          <p:spPr>
            <a:xfrm>
              <a:off x="1386630" y="3270388"/>
              <a:ext cx="1310432" cy="369332"/>
            </a:xfrm>
            <a:prstGeom prst="rect">
              <a:avLst/>
            </a:prstGeom>
            <a:noFill/>
          </p:spPr>
          <p:txBody>
            <a:bodyPr wrap="square" rtlCol="0">
              <a:spAutoFit/>
            </a:bodyPr>
            <a:lstStyle/>
            <a:p>
              <a:r>
                <a:rPr lang="en-GB" dirty="0">
                  <a:solidFill>
                    <a:srgbClr val="FFC000"/>
                  </a:solidFill>
                </a:rPr>
                <a:t>Sep-Oct 22</a:t>
              </a:r>
            </a:p>
          </p:txBody>
        </p:sp>
        <p:sp>
          <p:nvSpPr>
            <p:cNvPr id="36" name="TextBox 35">
              <a:extLst>
                <a:ext uri="{FF2B5EF4-FFF2-40B4-BE49-F238E27FC236}">
                  <a16:creationId xmlns:a16="http://schemas.microsoft.com/office/drawing/2014/main" id="{FBB04C5C-8981-4DBB-AE22-77F5F02D48C0}"/>
                </a:ext>
              </a:extLst>
            </p:cNvPr>
            <p:cNvSpPr txBox="1"/>
            <p:nvPr/>
          </p:nvSpPr>
          <p:spPr>
            <a:xfrm>
              <a:off x="6646831" y="3699266"/>
              <a:ext cx="1372428" cy="369332"/>
            </a:xfrm>
            <a:prstGeom prst="rect">
              <a:avLst/>
            </a:prstGeom>
            <a:noFill/>
          </p:spPr>
          <p:txBody>
            <a:bodyPr wrap="square" rtlCol="0">
              <a:spAutoFit/>
            </a:bodyPr>
            <a:lstStyle/>
            <a:p>
              <a:r>
                <a:rPr lang="en-GB" dirty="0">
                  <a:solidFill>
                    <a:srgbClr val="FFC000"/>
                  </a:solidFill>
                </a:rPr>
                <a:t>Jan-Feb 23</a:t>
              </a:r>
            </a:p>
          </p:txBody>
        </p:sp>
        <p:sp>
          <p:nvSpPr>
            <p:cNvPr id="37" name="TextBox 36">
              <a:extLst>
                <a:ext uri="{FF2B5EF4-FFF2-40B4-BE49-F238E27FC236}">
                  <a16:creationId xmlns:a16="http://schemas.microsoft.com/office/drawing/2014/main" id="{6E3A5302-D9F4-45C0-9D83-2E7798204D5B}"/>
                </a:ext>
              </a:extLst>
            </p:cNvPr>
            <p:cNvSpPr txBox="1"/>
            <p:nvPr/>
          </p:nvSpPr>
          <p:spPr>
            <a:xfrm>
              <a:off x="9867380" y="3699266"/>
              <a:ext cx="1535897" cy="369332"/>
            </a:xfrm>
            <a:prstGeom prst="rect">
              <a:avLst/>
            </a:prstGeom>
            <a:noFill/>
          </p:spPr>
          <p:txBody>
            <a:bodyPr wrap="square" rtlCol="0">
              <a:spAutoFit/>
            </a:bodyPr>
            <a:lstStyle/>
            <a:p>
              <a:r>
                <a:rPr lang="en-GB" dirty="0">
                  <a:solidFill>
                    <a:srgbClr val="FFC000"/>
                  </a:solidFill>
                </a:rPr>
                <a:t>4th May 23</a:t>
              </a:r>
            </a:p>
          </p:txBody>
        </p:sp>
        <p:sp>
          <p:nvSpPr>
            <p:cNvPr id="38" name="TextBox 37">
              <a:extLst>
                <a:ext uri="{FF2B5EF4-FFF2-40B4-BE49-F238E27FC236}">
                  <a16:creationId xmlns:a16="http://schemas.microsoft.com/office/drawing/2014/main" id="{1EAA6AA7-EBB0-4BA3-A08D-2883C1A47D27}"/>
                </a:ext>
              </a:extLst>
            </p:cNvPr>
            <p:cNvSpPr txBox="1"/>
            <p:nvPr/>
          </p:nvSpPr>
          <p:spPr>
            <a:xfrm>
              <a:off x="8698065" y="3270388"/>
              <a:ext cx="963251" cy="369332"/>
            </a:xfrm>
            <a:prstGeom prst="rect">
              <a:avLst/>
            </a:prstGeom>
            <a:noFill/>
          </p:spPr>
          <p:txBody>
            <a:bodyPr wrap="square" rtlCol="0">
              <a:spAutoFit/>
            </a:bodyPr>
            <a:lstStyle/>
            <a:p>
              <a:r>
                <a:rPr lang="en-GB" dirty="0">
                  <a:solidFill>
                    <a:srgbClr val="FFC000"/>
                  </a:solidFill>
                </a:rPr>
                <a:t>Mar 23</a:t>
              </a:r>
            </a:p>
          </p:txBody>
        </p:sp>
        <p:sp>
          <p:nvSpPr>
            <p:cNvPr id="39" name="TextBox 38">
              <a:extLst>
                <a:ext uri="{FF2B5EF4-FFF2-40B4-BE49-F238E27FC236}">
                  <a16:creationId xmlns:a16="http://schemas.microsoft.com/office/drawing/2014/main" id="{C6D7D855-031A-424B-9174-236F0FAA9A77}"/>
                </a:ext>
              </a:extLst>
            </p:cNvPr>
            <p:cNvSpPr txBox="1"/>
            <p:nvPr/>
          </p:nvSpPr>
          <p:spPr>
            <a:xfrm>
              <a:off x="3090699" y="3270388"/>
              <a:ext cx="835486" cy="369332"/>
            </a:xfrm>
            <a:prstGeom prst="rect">
              <a:avLst/>
            </a:prstGeom>
            <a:noFill/>
          </p:spPr>
          <p:txBody>
            <a:bodyPr wrap="square" rtlCol="0">
              <a:spAutoFit/>
            </a:bodyPr>
            <a:lstStyle/>
            <a:p>
              <a:r>
                <a:rPr lang="en-GB" dirty="0">
                  <a:solidFill>
                    <a:srgbClr val="FFC000"/>
                  </a:solidFill>
                </a:rPr>
                <a:t>Oct22</a:t>
              </a:r>
            </a:p>
          </p:txBody>
        </p:sp>
        <p:sp>
          <p:nvSpPr>
            <p:cNvPr id="41" name="Speech Bubble: Oval 40">
              <a:extLst>
                <a:ext uri="{FF2B5EF4-FFF2-40B4-BE49-F238E27FC236}">
                  <a16:creationId xmlns:a16="http://schemas.microsoft.com/office/drawing/2014/main" id="{C52D226D-744C-44B1-875C-4D2A15F2C4D1}"/>
                </a:ext>
              </a:extLst>
            </p:cNvPr>
            <p:cNvSpPr/>
            <p:nvPr/>
          </p:nvSpPr>
          <p:spPr>
            <a:xfrm>
              <a:off x="3858121" y="1503957"/>
              <a:ext cx="413780" cy="476445"/>
            </a:xfrm>
            <a:prstGeom prst="wedgeEllipseCallout">
              <a:avLst>
                <a:gd name="adj1" fmla="val 4949"/>
                <a:gd name="adj2" fmla="val 625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3</a:t>
              </a:r>
            </a:p>
          </p:txBody>
        </p:sp>
        <p:sp>
          <p:nvSpPr>
            <p:cNvPr id="42" name="Speech Bubble: Oval 41">
              <a:extLst>
                <a:ext uri="{FF2B5EF4-FFF2-40B4-BE49-F238E27FC236}">
                  <a16:creationId xmlns:a16="http://schemas.microsoft.com/office/drawing/2014/main" id="{FA39F99A-04D0-42AD-B0FE-37E38CBF9F43}"/>
                </a:ext>
              </a:extLst>
            </p:cNvPr>
            <p:cNvSpPr/>
            <p:nvPr/>
          </p:nvSpPr>
          <p:spPr>
            <a:xfrm>
              <a:off x="6720264" y="1503957"/>
              <a:ext cx="413780" cy="476445"/>
            </a:xfrm>
            <a:prstGeom prst="wedgeEllipseCallout">
              <a:avLst>
                <a:gd name="adj1" fmla="val 4949"/>
                <a:gd name="adj2" fmla="val 625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5</a:t>
              </a:r>
            </a:p>
          </p:txBody>
        </p:sp>
        <p:sp>
          <p:nvSpPr>
            <p:cNvPr id="43" name="Speech Bubble: Oval 42">
              <a:extLst>
                <a:ext uri="{FF2B5EF4-FFF2-40B4-BE49-F238E27FC236}">
                  <a16:creationId xmlns:a16="http://schemas.microsoft.com/office/drawing/2014/main" id="{A81E71B5-F797-4CF6-A589-0E9744A0763A}"/>
                </a:ext>
              </a:extLst>
            </p:cNvPr>
            <p:cNvSpPr/>
            <p:nvPr/>
          </p:nvSpPr>
          <p:spPr>
            <a:xfrm>
              <a:off x="9535276" y="1503957"/>
              <a:ext cx="413780" cy="476445"/>
            </a:xfrm>
            <a:prstGeom prst="wedgeEllipseCallout">
              <a:avLst>
                <a:gd name="adj1" fmla="val 4949"/>
                <a:gd name="adj2" fmla="val 625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7</a:t>
              </a:r>
            </a:p>
          </p:txBody>
        </p:sp>
        <p:cxnSp>
          <p:nvCxnSpPr>
            <p:cNvPr id="49" name="Straight Connector 48">
              <a:extLst>
                <a:ext uri="{FF2B5EF4-FFF2-40B4-BE49-F238E27FC236}">
                  <a16:creationId xmlns:a16="http://schemas.microsoft.com/office/drawing/2014/main" id="{C61C3967-932D-45E0-B122-B7F19DCFD3B4}"/>
                </a:ext>
              </a:extLst>
            </p:cNvPr>
            <p:cNvCxnSpPr>
              <a:cxnSpLocks/>
            </p:cNvCxnSpPr>
            <p:nvPr/>
          </p:nvCxnSpPr>
          <p:spPr>
            <a:xfrm>
              <a:off x="6335864" y="3683110"/>
              <a:ext cx="0" cy="637852"/>
            </a:xfrm>
            <a:prstGeom prst="line">
              <a:avLst/>
            </a:prstGeom>
            <a:ln w="34925">
              <a:solidFill>
                <a:schemeClr val="accent6"/>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50" name="Speech Bubble: Oval 49">
              <a:extLst>
                <a:ext uri="{FF2B5EF4-FFF2-40B4-BE49-F238E27FC236}">
                  <a16:creationId xmlns:a16="http://schemas.microsoft.com/office/drawing/2014/main" id="{A3756A53-33BB-4C31-B359-54C95EE4EABC}"/>
                </a:ext>
              </a:extLst>
            </p:cNvPr>
            <p:cNvSpPr/>
            <p:nvPr/>
          </p:nvSpPr>
          <p:spPr>
            <a:xfrm>
              <a:off x="3287872" y="4208126"/>
              <a:ext cx="413780" cy="476445"/>
            </a:xfrm>
            <a:prstGeom prst="wedgeEllipseCallout">
              <a:avLst>
                <a:gd name="adj1" fmla="val 4949"/>
                <a:gd name="adj2" fmla="val 625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2</a:t>
              </a:r>
            </a:p>
          </p:txBody>
        </p:sp>
        <p:sp>
          <p:nvSpPr>
            <p:cNvPr id="51" name="Speech Bubble: Oval 50">
              <a:extLst>
                <a:ext uri="{FF2B5EF4-FFF2-40B4-BE49-F238E27FC236}">
                  <a16:creationId xmlns:a16="http://schemas.microsoft.com/office/drawing/2014/main" id="{BD324456-A79C-4D51-9153-7D1644FF0B2C}"/>
                </a:ext>
              </a:extLst>
            </p:cNvPr>
            <p:cNvSpPr/>
            <p:nvPr/>
          </p:nvSpPr>
          <p:spPr>
            <a:xfrm>
              <a:off x="6129730" y="4276266"/>
              <a:ext cx="413780" cy="476445"/>
            </a:xfrm>
            <a:prstGeom prst="wedgeEllipseCallout">
              <a:avLst>
                <a:gd name="adj1" fmla="val 4949"/>
                <a:gd name="adj2" fmla="val 625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4</a:t>
              </a:r>
            </a:p>
          </p:txBody>
        </p:sp>
        <p:sp>
          <p:nvSpPr>
            <p:cNvPr id="52" name="Speech Bubble: Oval 51">
              <a:extLst>
                <a:ext uri="{FF2B5EF4-FFF2-40B4-BE49-F238E27FC236}">
                  <a16:creationId xmlns:a16="http://schemas.microsoft.com/office/drawing/2014/main" id="{3CD19913-B169-44F4-A7A6-B6E59821E641}"/>
                </a:ext>
              </a:extLst>
            </p:cNvPr>
            <p:cNvSpPr/>
            <p:nvPr/>
          </p:nvSpPr>
          <p:spPr>
            <a:xfrm>
              <a:off x="8892557" y="4287516"/>
              <a:ext cx="413780" cy="476445"/>
            </a:xfrm>
            <a:prstGeom prst="wedgeEllipseCallout">
              <a:avLst>
                <a:gd name="adj1" fmla="val 4949"/>
                <a:gd name="adj2" fmla="val 625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6</a:t>
              </a:r>
            </a:p>
          </p:txBody>
        </p:sp>
        <p:sp>
          <p:nvSpPr>
            <p:cNvPr id="56" name="Speech Bubble: Oval 55">
              <a:extLst>
                <a:ext uri="{FF2B5EF4-FFF2-40B4-BE49-F238E27FC236}">
                  <a16:creationId xmlns:a16="http://schemas.microsoft.com/office/drawing/2014/main" id="{A6545553-D3CD-4EB6-A3D8-D2BF9096C949}"/>
                </a:ext>
              </a:extLst>
            </p:cNvPr>
            <p:cNvSpPr/>
            <p:nvPr/>
          </p:nvSpPr>
          <p:spPr>
            <a:xfrm>
              <a:off x="1059512" y="1494770"/>
              <a:ext cx="413780" cy="476445"/>
            </a:xfrm>
            <a:prstGeom prst="wedgeEllipseCallout">
              <a:avLst>
                <a:gd name="adj1" fmla="val 4949"/>
                <a:gd name="adj2" fmla="val 62500"/>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1</a:t>
              </a:r>
            </a:p>
          </p:txBody>
        </p:sp>
      </p:grpSp>
    </p:spTree>
    <p:extLst>
      <p:ext uri="{BB962C8B-B14F-4D97-AF65-F5344CB8AC3E}">
        <p14:creationId xmlns:p14="http://schemas.microsoft.com/office/powerpoint/2010/main" val="333978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26C0F-8696-445F-A01C-D932E92BF265}"/>
              </a:ext>
            </a:extLst>
          </p:cNvPr>
          <p:cNvSpPr>
            <a:spLocks noGrp="1"/>
          </p:cNvSpPr>
          <p:nvPr>
            <p:ph type="title"/>
          </p:nvPr>
        </p:nvSpPr>
        <p:spPr/>
        <p:txBody>
          <a:bodyPr/>
          <a:lstStyle/>
          <a:p>
            <a:r>
              <a:rPr lang="en-GB" dirty="0">
                <a:latin typeface="Calibri" panose="020F0502020204030204" pitchFamily="34" charset="0"/>
                <a:cs typeface="Times New Roman" panose="02020603050405020304" pitchFamily="18" charset="0"/>
              </a:rPr>
              <a:t>What is a Neighbourhood Plan?</a:t>
            </a:r>
          </a:p>
        </p:txBody>
      </p:sp>
      <p:sp>
        <p:nvSpPr>
          <p:cNvPr id="3" name="Content Placeholder 2">
            <a:extLst>
              <a:ext uri="{FF2B5EF4-FFF2-40B4-BE49-F238E27FC236}">
                <a16:creationId xmlns:a16="http://schemas.microsoft.com/office/drawing/2014/main" id="{FB422812-8495-4907-A7AC-7FEB33792D2D}"/>
              </a:ext>
            </a:extLst>
          </p:cNvPr>
          <p:cNvSpPr>
            <a:spLocks noGrp="1"/>
          </p:cNvSpPr>
          <p:nvPr>
            <p:ph idx="1"/>
          </p:nvPr>
        </p:nvSpPr>
        <p:spPr/>
        <p:txBody>
          <a:bodyPr>
            <a:normAutofit/>
          </a:bodyPr>
          <a:lstStyle/>
          <a:p>
            <a:pPr>
              <a:lnSpc>
                <a:spcPct val="115000"/>
              </a:lnSpc>
              <a:spcAft>
                <a:spcPts val="10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Neighbourhood Development Plan (NDP) process was introduced through the 2011 Localism Act. It adds a locally prepared lower tier to the suite of planning policy documents that guide planning decision making.</a:t>
            </a:r>
          </a:p>
          <a:p>
            <a:pPr>
              <a:lnSpc>
                <a:spcPct val="115000"/>
              </a:lnSpc>
              <a:spcAft>
                <a:spcPts val="10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A NDP establishes general planning policies for development and the use of land and associated social, environmental and economic issues in a defined neighbourhood area. It can specify where new homes and offices should be built, and what they should look like. It can contain a vision, aims, allocate sites for specific types of development, and include planning policies. It can also identify proposed projects and actions which fall outside the scope of a NP.</a:t>
            </a:r>
          </a:p>
          <a:p>
            <a:pPr>
              <a:lnSpc>
                <a:spcPct val="115000"/>
              </a:lnSpc>
              <a:spcAft>
                <a:spcPts val="10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Within parishes, Town and Parish Councils lead on their preparation with involvement from the local community.</a:t>
            </a:r>
          </a:p>
        </p:txBody>
      </p:sp>
    </p:spTree>
    <p:extLst>
      <p:ext uri="{BB962C8B-B14F-4D97-AF65-F5344CB8AC3E}">
        <p14:creationId xmlns:p14="http://schemas.microsoft.com/office/powerpoint/2010/main" val="1861328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31A68-E09F-4DC6-A05E-F5183BE56ECF}"/>
              </a:ext>
            </a:extLst>
          </p:cNvPr>
          <p:cNvSpPr>
            <a:spLocks noGrp="1"/>
          </p:cNvSpPr>
          <p:nvPr>
            <p:ph type="title"/>
          </p:nvPr>
        </p:nvSpPr>
        <p:spPr/>
        <p:txBody>
          <a:bodyPr>
            <a:normAutofit/>
          </a:bodyPr>
          <a:lstStyle/>
          <a:p>
            <a:r>
              <a:rPr lang="en-GB" dirty="0">
                <a:latin typeface="Calibri" panose="020F0502020204030204" pitchFamily="34" charset="0"/>
                <a:cs typeface="Times New Roman" panose="02020603050405020304" pitchFamily="18" charset="0"/>
              </a:rPr>
              <a:t>Why has a NDP been prepared for Tilehurst Parish?</a:t>
            </a:r>
          </a:p>
        </p:txBody>
      </p:sp>
      <p:sp>
        <p:nvSpPr>
          <p:cNvPr id="3" name="Content Placeholder 2">
            <a:extLst>
              <a:ext uri="{FF2B5EF4-FFF2-40B4-BE49-F238E27FC236}">
                <a16:creationId xmlns:a16="http://schemas.microsoft.com/office/drawing/2014/main" id="{57675A14-A999-456C-A19E-FA3CFC380599}"/>
              </a:ext>
            </a:extLst>
          </p:cNvPr>
          <p:cNvSpPr>
            <a:spLocks noGrp="1"/>
          </p:cNvSpPr>
          <p:nvPr>
            <p:ph idx="1"/>
          </p:nvPr>
        </p:nvSpPr>
        <p:spPr/>
        <p:txBody>
          <a:bodyPr>
            <a:normAutofit lnSpcReduction="10000"/>
          </a:bodyPr>
          <a:lstStyle/>
          <a:p>
            <a:pPr algn="just">
              <a:lnSpc>
                <a:spcPct val="115000"/>
              </a:lnSpc>
              <a:spcAft>
                <a:spcPts val="10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intention of a Tilehurst NDP is to ensure that Tilehurst Parish residents have a greater say in the way that the area grows and changes. There is a desire to see all future development which reflects the needs of local people and brings benefit to the parish. In this context, ‘development’ means housing, sports &amp; leisure facilities and infrastructure.  </a:t>
            </a:r>
            <a:r>
              <a:rPr lang="en-GB"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Plan can allocate sites where </a:t>
            </a:r>
            <a:r>
              <a:rPr lang="en-GB" sz="2000" dirty="0">
                <a:effectLst/>
                <a:latin typeface="Calibri" panose="020F0502020204030204" pitchFamily="34" charset="0"/>
                <a:ea typeface="Calibri" panose="020F0502020204030204" pitchFamily="34" charset="0"/>
                <a:cs typeface="Times New Roman" panose="02020603050405020304" pitchFamily="18" charset="0"/>
              </a:rPr>
              <a:t>housing development can take place, where facilities can be improved, areas that can be protected from developments and improvements to the infrastructure.  </a:t>
            </a:r>
          </a:p>
          <a:p>
            <a:pPr algn="just">
              <a:lnSpc>
                <a:spcPct val="115000"/>
              </a:lnSpc>
              <a:spcAft>
                <a:spcPts val="10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It is recognised that part of the ‘village’ of Tilehurst resides within Reading Borough Council. Whereas the term ‘village’ can mean the whole community or whole settlement, however, in this context, the term ‘parish’ is used to describe the whole area of the civil parish of Tilehurst, which is part of West Berkshire Council.  </a:t>
            </a:r>
          </a:p>
          <a:p>
            <a:pPr algn="just">
              <a:lnSpc>
                <a:spcPct val="115000"/>
              </a:lnSpc>
              <a:spcAft>
                <a:spcPts val="100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The NDP will form part of the development plan for West Berkshire, if successful at referendum</a:t>
            </a:r>
          </a:p>
          <a:p>
            <a:pPr marL="0" indent="0">
              <a:spcAft>
                <a:spcPts val="1000"/>
              </a:spcAft>
              <a:buNone/>
            </a:pPr>
            <a:endParaRPr lang="en-GB" dirty="0"/>
          </a:p>
        </p:txBody>
      </p:sp>
    </p:spTree>
    <p:extLst>
      <p:ext uri="{BB962C8B-B14F-4D97-AF65-F5344CB8AC3E}">
        <p14:creationId xmlns:p14="http://schemas.microsoft.com/office/powerpoint/2010/main" val="3367223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33329-667F-4BBD-9034-4B7BC745696C}"/>
              </a:ext>
            </a:extLst>
          </p:cNvPr>
          <p:cNvSpPr>
            <a:spLocks noGrp="1"/>
          </p:cNvSpPr>
          <p:nvPr>
            <p:ph type="title"/>
          </p:nvPr>
        </p:nvSpPr>
        <p:spPr/>
        <p:txBody>
          <a:bodyPr/>
          <a:lstStyle/>
          <a:p>
            <a:r>
              <a:rPr lang="en-GB" dirty="0">
                <a:latin typeface="Calibri" panose="020F0502020204030204" pitchFamily="34" charset="0"/>
                <a:ea typeface="Calibri" panose="020F0502020204030204" pitchFamily="34" charset="0"/>
                <a:cs typeface="Times New Roman" panose="02020603050405020304" pitchFamily="18" charset="0"/>
              </a:rPr>
              <a:t>Our vision for a better Tilehurst</a:t>
            </a:r>
            <a:endParaRPr lang="en-GB" dirty="0"/>
          </a:p>
        </p:txBody>
      </p:sp>
      <p:sp>
        <p:nvSpPr>
          <p:cNvPr id="3" name="Content Placeholder 2">
            <a:extLst>
              <a:ext uri="{FF2B5EF4-FFF2-40B4-BE49-F238E27FC236}">
                <a16:creationId xmlns:a16="http://schemas.microsoft.com/office/drawing/2014/main" id="{D0976AF9-FF96-4F87-BCDB-68F53414DEB2}"/>
              </a:ext>
            </a:extLst>
          </p:cNvPr>
          <p:cNvSpPr>
            <a:spLocks noGrp="1"/>
          </p:cNvSpPr>
          <p:nvPr>
            <p:ph idx="1"/>
          </p:nvPr>
        </p:nvSpPr>
        <p:spPr/>
        <p:txBody>
          <a:bodyPr vert="horz" lIns="91440" tIns="45720" rIns="91440" bIns="45720" rtlCol="0">
            <a:normAutofit/>
          </a:bodyPr>
          <a:lstStyle/>
          <a:p>
            <a:pPr algn="just">
              <a:lnSpc>
                <a:spcPct val="115000"/>
              </a:lnSpc>
              <a:spcAft>
                <a:spcPts val="1000"/>
              </a:spcAft>
            </a:pPr>
            <a:r>
              <a:rPr lang="en-GB" sz="2000" dirty="0">
                <a:latin typeface="Calibri" panose="020F0502020204030204" pitchFamily="34" charset="0"/>
                <a:cs typeface="Times New Roman" panose="02020603050405020304" pitchFamily="18" charset="0"/>
              </a:rPr>
              <a:t>To engender a spirit of community and cooperation within the disparate parts of the parish</a:t>
            </a:r>
          </a:p>
          <a:p>
            <a:pPr algn="just">
              <a:lnSpc>
                <a:spcPct val="115000"/>
              </a:lnSpc>
              <a:spcAft>
                <a:spcPts val="1000"/>
              </a:spcAft>
            </a:pPr>
            <a:r>
              <a:rPr lang="en-GB" sz="2000" dirty="0">
                <a:latin typeface="Calibri" panose="020F0502020204030204" pitchFamily="34" charset="0"/>
                <a:cs typeface="Times New Roman" panose="02020603050405020304" pitchFamily="18" charset="0"/>
              </a:rPr>
              <a:t>To ensure that all new developments follow site design guidelines and all new dwellings are built with climate change in mind.</a:t>
            </a:r>
          </a:p>
          <a:p>
            <a:pPr>
              <a:lnSpc>
                <a:spcPct val="115000"/>
              </a:lnSpc>
              <a:spcAft>
                <a:spcPts val="1000"/>
              </a:spcAft>
            </a:pPr>
            <a:r>
              <a:rPr lang="en-GB" sz="2000" dirty="0">
                <a:latin typeface="Calibri" panose="020F0502020204030204" pitchFamily="34" charset="0"/>
                <a:cs typeface="Times New Roman" panose="02020603050405020304" pitchFamily="18" charset="0"/>
              </a:rPr>
              <a:t>To move away from a dependency on personal vehicular traffic by encouraging greater use of autonomous taxi pods, footpaths and cycle ways</a:t>
            </a:r>
            <a:br>
              <a:rPr lang="en-GB" sz="2000" dirty="0">
                <a:latin typeface="Calibri" panose="020F0502020204030204" pitchFamily="34" charset="0"/>
                <a:cs typeface="Times New Roman" panose="02020603050405020304" pitchFamily="18" charset="0"/>
              </a:rPr>
            </a:br>
            <a:endParaRPr lang="en-GB" sz="20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4953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50219-64B2-49F5-B2D2-F46C85FFE7BB}"/>
              </a:ext>
            </a:extLst>
          </p:cNvPr>
          <p:cNvSpPr>
            <a:spLocks noGrp="1"/>
          </p:cNvSpPr>
          <p:nvPr>
            <p:ph type="title"/>
          </p:nvPr>
        </p:nvSpPr>
        <p:spPr/>
        <p:txBody>
          <a:bodyPr/>
          <a:lstStyle/>
          <a:p>
            <a:r>
              <a:rPr lang="en-GB" dirty="0">
                <a:latin typeface="Calibri" panose="020F0502020204030204" pitchFamily="34" charset="0"/>
                <a:cs typeface="Times New Roman" panose="02020603050405020304" pitchFamily="18" charset="0"/>
              </a:rPr>
              <a:t>A shared sense of community</a:t>
            </a:r>
          </a:p>
        </p:txBody>
      </p:sp>
      <p:sp>
        <p:nvSpPr>
          <p:cNvPr id="3" name="Content Placeholder 2">
            <a:extLst>
              <a:ext uri="{FF2B5EF4-FFF2-40B4-BE49-F238E27FC236}">
                <a16:creationId xmlns:a16="http://schemas.microsoft.com/office/drawing/2014/main" id="{BC891365-80BA-4410-9983-B553907284B3}"/>
              </a:ext>
            </a:extLst>
          </p:cNvPr>
          <p:cNvSpPr>
            <a:spLocks noGrp="1"/>
          </p:cNvSpPr>
          <p:nvPr>
            <p:ph idx="1"/>
          </p:nvPr>
        </p:nvSpPr>
        <p:spPr/>
        <p:txBody>
          <a:bodyPr/>
          <a:lstStyle/>
          <a:p>
            <a:pPr marL="0" indent="0" algn="just">
              <a:lnSpc>
                <a:spcPct val="115000"/>
              </a:lnSpc>
              <a:spcBef>
                <a:spcPts val="1200"/>
              </a:spcBef>
              <a:spcAft>
                <a:spcPts val="1000"/>
              </a:spcAft>
              <a:buNone/>
            </a:pPr>
            <a:r>
              <a:rPr lang="en-GB" sz="1800" b="1" dirty="0">
                <a:effectLst/>
                <a:latin typeface="Calibri" panose="020F0502020204030204" pitchFamily="34" charset="0"/>
                <a:ea typeface="Calibri" panose="020F0502020204030204" pitchFamily="34" charset="0"/>
                <a:cs typeface="Times New Roman" panose="02020603050405020304" pitchFamily="18" charset="0"/>
              </a:rPr>
              <a:t>Four key principles:</a:t>
            </a:r>
          </a:p>
          <a:p>
            <a:pPr algn="just">
              <a:lnSpc>
                <a:spcPct val="115000"/>
              </a:lnSpc>
              <a:spcBef>
                <a:spcPts val="1200"/>
              </a:spcBef>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To encourage and make it possible for people to live the whole of their lives </a:t>
            </a: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the parish.</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1200"/>
              </a:spcBef>
              <a:spcAft>
                <a:spcPts val="10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 endeavour to ensure that any new residential developments will be within the existing Settlement Boundary and not in the North Wessex Downs Area of Outstanding </a:t>
            </a:r>
            <a:r>
              <a:rPr lang="en-GB" sz="1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N</a:t>
            </a: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atural Beauty or other green spaces.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1200"/>
              </a:spcBef>
              <a:spcAft>
                <a:spcPts val="1000"/>
              </a:spcAft>
            </a:pPr>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 make provision</a:t>
            </a:r>
            <a:r>
              <a:rPr lang="en-GB" sz="1800" dirty="0">
                <a:effectLst/>
                <a:latin typeface="Calibri" panose="020F0502020204030204" pitchFamily="34" charset="0"/>
                <a:ea typeface="Calibri" panose="020F0502020204030204" pitchFamily="34" charset="0"/>
                <a:cs typeface="Times New Roman" panose="02020603050405020304" pitchFamily="18" charset="0"/>
              </a:rPr>
              <a:t> for the future needs of the community.  </a:t>
            </a:r>
            <a:r>
              <a:rPr lang="en-GB" sz="1800" dirty="0">
                <a:effectLst/>
                <a:latin typeface="Calibri" panose="020F0502020204030204" pitchFamily="34" charset="0"/>
                <a:ea typeface="Calibri" panose="020F0502020204030204" pitchFamily="34" charset="0"/>
                <a:cs typeface="Calibri" panose="020F0502020204030204" pitchFamily="34" charset="0"/>
              </a:rPr>
              <a:t>For example, lifelong housing, cycle paths, children’s centres, youth and sports facilities and business hubs.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 follow, wherever possible, the recommendations of the Building Better, Building Beautiful Commission’s report of January 2020</a:t>
            </a:r>
            <a:endParaRPr lang="en-GB" dirty="0"/>
          </a:p>
        </p:txBody>
      </p:sp>
    </p:spTree>
    <p:extLst>
      <p:ext uri="{BB962C8B-B14F-4D97-AF65-F5344CB8AC3E}">
        <p14:creationId xmlns:p14="http://schemas.microsoft.com/office/powerpoint/2010/main" val="3295065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0066-D8B2-42E7-A279-0A16A3AB5838}"/>
              </a:ext>
            </a:extLst>
          </p:cNvPr>
          <p:cNvSpPr>
            <a:spLocks noGrp="1"/>
          </p:cNvSpPr>
          <p:nvPr>
            <p:ph type="title"/>
          </p:nvPr>
        </p:nvSpPr>
        <p:spPr/>
        <p:txBody>
          <a:bodyPr/>
          <a:lstStyle/>
          <a:p>
            <a:r>
              <a:rPr lang="en-GB" dirty="0">
                <a:latin typeface="Calibri" panose="020F0502020204030204" pitchFamily="34" charset="0"/>
                <a:cs typeface="Times New Roman" panose="02020603050405020304" pitchFamily="18" charset="0"/>
              </a:rPr>
              <a:t>The key elements of our Plan</a:t>
            </a:r>
          </a:p>
        </p:txBody>
      </p:sp>
      <p:sp>
        <p:nvSpPr>
          <p:cNvPr id="3" name="Content Placeholder 2">
            <a:extLst>
              <a:ext uri="{FF2B5EF4-FFF2-40B4-BE49-F238E27FC236}">
                <a16:creationId xmlns:a16="http://schemas.microsoft.com/office/drawing/2014/main" id="{610A7F5E-70CF-4E86-8BFD-5E872F7DEDA6}"/>
              </a:ext>
            </a:extLst>
          </p:cNvPr>
          <p:cNvSpPr>
            <a:spLocks noGrp="1"/>
          </p:cNvSpPr>
          <p:nvPr>
            <p:ph idx="1"/>
          </p:nvPr>
        </p:nvSpPr>
        <p:spPr>
          <a:xfrm>
            <a:off x="838200" y="1587631"/>
            <a:ext cx="10515600" cy="4351338"/>
          </a:xfrm>
        </p:spPr>
        <p:txBody>
          <a:bodyPr>
            <a:noAutofit/>
          </a:bodyPr>
          <a:lstStyle/>
          <a:p>
            <a:r>
              <a:rPr lang="en-GB" sz="2400" dirty="0">
                <a:latin typeface="Calibri" panose="020F0502020204030204" pitchFamily="34" charset="0"/>
                <a:cs typeface="Times New Roman" panose="02020603050405020304" pitchFamily="18" charset="0"/>
              </a:rPr>
              <a:t>This NDP will not be allocating any specific areas for new housing development, but the Parish Council will continue to carefully scrutinise any small development proposals if and when they arise.  The Residents Survey deemed that “Tilehurst was full”. Any new developments will follow the guidelines shown in the Tilehurst Parish Site Design Brief</a:t>
            </a:r>
          </a:p>
          <a:p>
            <a:r>
              <a:rPr lang="en-GB" sz="2400" dirty="0">
                <a:latin typeface="Calibri" panose="020F0502020204030204" pitchFamily="34" charset="0"/>
                <a:cs typeface="Times New Roman" panose="02020603050405020304" pitchFamily="18" charset="0"/>
              </a:rPr>
              <a:t>The NDP has identified a number of infrastructure improvements</a:t>
            </a:r>
          </a:p>
          <a:p>
            <a:pPr lvl="1"/>
            <a:r>
              <a:rPr lang="en-GB" dirty="0">
                <a:latin typeface="Calibri" panose="020F0502020204030204" pitchFamily="34" charset="0"/>
                <a:cs typeface="Times New Roman" panose="02020603050405020304" pitchFamily="18" charset="0"/>
              </a:rPr>
              <a:t>Cotswold Leisure Centre improvements</a:t>
            </a:r>
          </a:p>
          <a:p>
            <a:pPr lvl="1"/>
            <a:r>
              <a:rPr lang="en-GB" dirty="0">
                <a:latin typeface="Calibri" panose="020F0502020204030204" pitchFamily="34" charset="0"/>
                <a:cs typeface="Times New Roman" panose="02020603050405020304" pitchFamily="18" charset="0"/>
              </a:rPr>
              <a:t>Footpath identification and new cycle paths</a:t>
            </a:r>
          </a:p>
          <a:p>
            <a:r>
              <a:rPr lang="en-GB" sz="2400" dirty="0">
                <a:latin typeface="Calibri" panose="020F0502020204030204" pitchFamily="34" charset="0"/>
                <a:cs typeface="Times New Roman" panose="02020603050405020304" pitchFamily="18" charset="0"/>
              </a:rPr>
              <a:t>The NDP has identified a number of Local Green Spaces</a:t>
            </a:r>
          </a:p>
          <a:p>
            <a:pPr lvl="1"/>
            <a:r>
              <a:rPr lang="en-GB" dirty="0">
                <a:latin typeface="Calibri" panose="020F0502020204030204" pitchFamily="34" charset="0"/>
                <a:cs typeface="Times New Roman" panose="02020603050405020304" pitchFamily="18" charset="0"/>
              </a:rPr>
              <a:t>Pincents Hill</a:t>
            </a:r>
          </a:p>
          <a:p>
            <a:pPr lvl="1"/>
            <a:r>
              <a:rPr lang="en-GB" dirty="0">
                <a:latin typeface="Calibri" panose="020F0502020204030204" pitchFamily="34" charset="0"/>
                <a:cs typeface="Times New Roman" panose="02020603050405020304" pitchFamily="18" charset="0"/>
              </a:rPr>
              <a:t>Calcot Golf Course</a:t>
            </a:r>
          </a:p>
        </p:txBody>
      </p:sp>
    </p:spTree>
    <p:extLst>
      <p:ext uri="{BB962C8B-B14F-4D97-AF65-F5344CB8AC3E}">
        <p14:creationId xmlns:p14="http://schemas.microsoft.com/office/powerpoint/2010/main" val="343905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nvGraphicFramePr>
        <p:xfrm>
          <a:off x="5231904" y="1508787"/>
          <a:ext cx="6624736" cy="4704523"/>
        </p:xfrm>
        <a:graphic>
          <a:graphicData uri="http://schemas.openxmlformats.org/drawingml/2006/chart">
            <c:chart xmlns:c="http://schemas.openxmlformats.org/drawingml/2006/chart" xmlns:r="http://schemas.openxmlformats.org/officeDocument/2006/relationships" r:id="rId3"/>
          </a:graphicData>
        </a:graphic>
      </p:graphicFrame>
      <p:sp>
        <p:nvSpPr>
          <p:cNvPr id="5" name="Oval 4"/>
          <p:cNvSpPr/>
          <p:nvPr/>
        </p:nvSpPr>
        <p:spPr>
          <a:xfrm>
            <a:off x="5640933" y="1646573"/>
            <a:ext cx="576064" cy="2976331"/>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2" name="Title 1"/>
          <p:cNvSpPr>
            <a:spLocks noGrp="1"/>
          </p:cNvSpPr>
          <p:nvPr>
            <p:ph type="title"/>
          </p:nvPr>
        </p:nvSpPr>
        <p:spPr/>
        <p:txBody>
          <a:bodyPr>
            <a:normAutofit/>
          </a:bodyPr>
          <a:lstStyle/>
          <a:p>
            <a:r>
              <a:rPr lang="en-GB" dirty="0">
                <a:latin typeface="Calibri" panose="020F0502020204030204" pitchFamily="34" charset="0"/>
                <a:cs typeface="Times New Roman" panose="02020603050405020304" pitchFamily="18" charset="0"/>
              </a:rPr>
              <a:t>Survey Result - “No New Housing”</a:t>
            </a:r>
          </a:p>
        </p:txBody>
      </p:sp>
      <p:sp>
        <p:nvSpPr>
          <p:cNvPr id="3" name="Content Placeholder 2"/>
          <p:cNvSpPr>
            <a:spLocks noGrp="1"/>
          </p:cNvSpPr>
          <p:nvPr>
            <p:ph idx="1"/>
          </p:nvPr>
        </p:nvSpPr>
        <p:spPr>
          <a:xfrm>
            <a:off x="609600" y="1600201"/>
            <a:ext cx="4622304" cy="4901140"/>
          </a:xfrm>
        </p:spPr>
        <p:txBody>
          <a:bodyPr>
            <a:normAutofit fontScale="85000" lnSpcReduction="20000"/>
          </a:bodyPr>
          <a:lstStyle/>
          <a:p>
            <a:r>
              <a:rPr lang="en-GB" dirty="0"/>
              <a:t>We asked what types of new housing (if any) you want to see</a:t>
            </a:r>
          </a:p>
          <a:p>
            <a:r>
              <a:rPr lang="en-GB" dirty="0"/>
              <a:t>The response receiving most votes (by a big margin) was “</a:t>
            </a:r>
            <a:r>
              <a:rPr lang="en-GB" b="1" dirty="0"/>
              <a:t>No New Housing</a:t>
            </a:r>
            <a:r>
              <a:rPr lang="en-GB" dirty="0"/>
              <a:t>”</a:t>
            </a:r>
          </a:p>
          <a:p>
            <a:r>
              <a:rPr lang="en-GB" dirty="0"/>
              <a:t>The results were very similar for both groups (with and without children/teenagers at home)</a:t>
            </a:r>
          </a:p>
          <a:p>
            <a:r>
              <a:rPr lang="en-GB" dirty="0"/>
              <a:t>This response was reiterated in answers to many other questions in the survey and the free text “have we missed anything” question that closed the survey</a:t>
            </a:r>
          </a:p>
          <a:p>
            <a:r>
              <a:rPr lang="en-GB" dirty="0"/>
              <a:t>Affordable housing is the clear next-best option after no new housing.</a:t>
            </a:r>
          </a:p>
          <a:p>
            <a:pPr lvl="1"/>
            <a:endParaRPr lang="en-GB" dirty="0"/>
          </a:p>
        </p:txBody>
      </p:sp>
    </p:spTree>
    <p:extLst>
      <p:ext uri="{BB962C8B-B14F-4D97-AF65-F5344CB8AC3E}">
        <p14:creationId xmlns:p14="http://schemas.microsoft.com/office/powerpoint/2010/main" val="2295127593"/>
      </p:ext>
    </p:extLst>
  </p:cSld>
  <p:clrMapOvr>
    <a:masterClrMapping/>
  </p:clrMapOvr>
  <mc:AlternateContent xmlns:mc="http://schemas.openxmlformats.org/markup-compatibility/2006" xmlns:p14="http://schemas.microsoft.com/office/powerpoint/2010/main">
    <mc:Choice Requires="p14">
      <p:transition spd="slow" p14:dur="2000" advTm="2563"/>
    </mc:Choice>
    <mc:Fallback xmlns="">
      <p:transition spd="slow" advTm="256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B88DE-847D-7469-E9B0-88B41807F2B8}"/>
              </a:ext>
            </a:extLst>
          </p:cNvPr>
          <p:cNvSpPr>
            <a:spLocks noGrp="1"/>
          </p:cNvSpPr>
          <p:nvPr>
            <p:ph type="title"/>
          </p:nvPr>
        </p:nvSpPr>
        <p:spPr/>
        <p:txBody>
          <a:bodyPr/>
          <a:lstStyle/>
          <a:p>
            <a:r>
              <a:rPr lang="en-GB" dirty="0"/>
              <a:t>Key projects proposed </a:t>
            </a:r>
          </a:p>
        </p:txBody>
      </p:sp>
      <p:sp>
        <p:nvSpPr>
          <p:cNvPr id="3" name="Content Placeholder 2">
            <a:extLst>
              <a:ext uri="{FF2B5EF4-FFF2-40B4-BE49-F238E27FC236}">
                <a16:creationId xmlns:a16="http://schemas.microsoft.com/office/drawing/2014/main" id="{6ACE1E77-E82F-6381-1467-C7CE3408A337}"/>
              </a:ext>
            </a:extLst>
          </p:cNvPr>
          <p:cNvSpPr>
            <a:spLocks noGrp="1"/>
          </p:cNvSpPr>
          <p:nvPr>
            <p:ph idx="1"/>
          </p:nvPr>
        </p:nvSpPr>
        <p:spPr/>
        <p:txBody>
          <a:bodyPr/>
          <a:lstStyle/>
          <a:p>
            <a:r>
              <a:rPr lang="en-GB" dirty="0"/>
              <a:t>Clear footpath identification</a:t>
            </a:r>
          </a:p>
          <a:p>
            <a:endParaRPr lang="en-GB" dirty="0"/>
          </a:p>
          <a:p>
            <a:r>
              <a:rPr lang="en-GB" dirty="0"/>
              <a:t>Introduction of cycle paths</a:t>
            </a:r>
          </a:p>
          <a:p>
            <a:endParaRPr lang="en-GB" dirty="0"/>
          </a:p>
          <a:p>
            <a:r>
              <a:rPr lang="en-GB" dirty="0"/>
              <a:t>Revamp of Cotswold Leisure Centre</a:t>
            </a:r>
          </a:p>
          <a:p>
            <a:endParaRPr lang="en-GB" dirty="0"/>
          </a:p>
          <a:p>
            <a:r>
              <a:rPr lang="en-GB" dirty="0"/>
              <a:t>New housing site design</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4011160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06446-6946-46CE-3466-EC99B9E8FB98}"/>
              </a:ext>
            </a:extLst>
          </p:cNvPr>
          <p:cNvSpPr>
            <a:spLocks noGrp="1"/>
          </p:cNvSpPr>
          <p:nvPr>
            <p:ph type="title"/>
          </p:nvPr>
        </p:nvSpPr>
        <p:spPr/>
        <p:txBody>
          <a:bodyPr/>
          <a:lstStyle/>
          <a:p>
            <a:r>
              <a:rPr lang="en-GB" dirty="0"/>
              <a:t>Local Green Spaces</a:t>
            </a:r>
          </a:p>
        </p:txBody>
      </p:sp>
      <p:sp>
        <p:nvSpPr>
          <p:cNvPr id="3" name="Content Placeholder 2">
            <a:extLst>
              <a:ext uri="{FF2B5EF4-FFF2-40B4-BE49-F238E27FC236}">
                <a16:creationId xmlns:a16="http://schemas.microsoft.com/office/drawing/2014/main" id="{F18B1BF8-66CF-40D8-3ADD-A45576A30619}"/>
              </a:ext>
            </a:extLst>
          </p:cNvPr>
          <p:cNvSpPr>
            <a:spLocks noGrp="1"/>
          </p:cNvSpPr>
          <p:nvPr>
            <p:ph idx="1"/>
          </p:nvPr>
        </p:nvSpPr>
        <p:spPr>
          <a:xfrm>
            <a:off x="838200" y="1449845"/>
            <a:ext cx="10515600" cy="4351338"/>
          </a:xfrm>
        </p:spPr>
        <p:txBody>
          <a:bodyPr>
            <a:normAutofit fontScale="92500" lnSpcReduction="10000"/>
          </a:bodyPr>
          <a:lstStyle/>
          <a:p>
            <a:pPr marL="0" indent="0">
              <a:buNone/>
            </a:pPr>
            <a:r>
              <a:rPr lang="en-GB" dirty="0"/>
              <a:t>A local green space is a designated area of land special to the local community because of its beauty, historical significance, recreational value, tranquillity or richness of wildlife.  Areas proposed are:</a:t>
            </a:r>
          </a:p>
          <a:p>
            <a:endParaRPr lang="en-GB" dirty="0"/>
          </a:p>
          <a:p>
            <a:r>
              <a:rPr lang="en-GB" dirty="0"/>
              <a:t>Pincents Hill</a:t>
            </a:r>
          </a:p>
          <a:p>
            <a:endParaRPr lang="en-GB" dirty="0"/>
          </a:p>
          <a:p>
            <a:r>
              <a:rPr lang="en-GB" dirty="0"/>
              <a:t>Parts of Calcot Golf Course</a:t>
            </a:r>
          </a:p>
          <a:p>
            <a:endParaRPr lang="en-GB" dirty="0"/>
          </a:p>
          <a:p>
            <a:pPr marL="0" indent="0">
              <a:buNone/>
            </a:pPr>
            <a:r>
              <a:rPr lang="en-GB" sz="2800" dirty="0">
                <a:latin typeface="Calibri" panose="020F0502020204030204" pitchFamily="34" charset="0"/>
                <a:cs typeface="Times New Roman" panose="02020603050405020304" pitchFamily="18" charset="0"/>
              </a:rPr>
              <a:t>Plus securing the continued use of all current parks and leisure facilities within the parish and to prevent development on the North Wessex Downs Area of Outstanding Natural Beauty (AONB)</a:t>
            </a:r>
          </a:p>
          <a:p>
            <a:pPr marL="0" indent="0">
              <a:buNone/>
            </a:pPr>
            <a:endParaRPr lang="en-GB" dirty="0"/>
          </a:p>
          <a:p>
            <a:endParaRPr lang="en-GB" dirty="0"/>
          </a:p>
        </p:txBody>
      </p:sp>
    </p:spTree>
    <p:extLst>
      <p:ext uri="{BB962C8B-B14F-4D97-AF65-F5344CB8AC3E}">
        <p14:creationId xmlns:p14="http://schemas.microsoft.com/office/powerpoint/2010/main" val="1041463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1000</Words>
  <Application>Microsoft Office PowerPoint</Application>
  <PresentationFormat>Widescreen</PresentationFormat>
  <Paragraphs>92</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Lucida Sans</vt:lpstr>
      <vt:lpstr>Office Theme</vt:lpstr>
      <vt:lpstr>TILEHURST PARISH COUNCIL   NEIGHBOURHOOD DEVELOPMENT   PLAN   ‘A Vision for the Future’ 2022 - 2037 </vt:lpstr>
      <vt:lpstr>What is a Neighbourhood Plan?</vt:lpstr>
      <vt:lpstr>Why has a NDP been prepared for Tilehurst Parish?</vt:lpstr>
      <vt:lpstr>Our vision for a better Tilehurst</vt:lpstr>
      <vt:lpstr>A shared sense of community</vt:lpstr>
      <vt:lpstr>The key elements of our Plan</vt:lpstr>
      <vt:lpstr>Survey Result - “No New Housing”</vt:lpstr>
      <vt:lpstr>Key projects proposed </vt:lpstr>
      <vt:lpstr>Local Green Spaces</vt:lpstr>
      <vt:lpstr>How to have your say</vt:lpstr>
      <vt:lpstr>What happens next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TILEHURST PARISH COUNCIL   NEIGHBOURHOOD DEVELOPMENT   PLAN   ‘A Vision for the Future’ 2022 - 2037</dc:title>
  <dc:creator>Alan Wade</dc:creator>
  <cp:lastModifiedBy>Alan Wade</cp:lastModifiedBy>
  <cp:revision>20</cp:revision>
  <dcterms:created xsi:type="dcterms:W3CDTF">2022-03-11T11:17:21Z</dcterms:created>
  <dcterms:modified xsi:type="dcterms:W3CDTF">2022-09-18T16:21:59Z</dcterms:modified>
</cp:coreProperties>
</file>