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9"/>
  </p:notesMasterIdLst>
  <p:sldIdLst>
    <p:sldId id="256" r:id="rId2"/>
    <p:sldId id="257" r:id="rId3"/>
    <p:sldId id="275" r:id="rId4"/>
    <p:sldId id="258" r:id="rId5"/>
    <p:sldId id="264" r:id="rId6"/>
    <p:sldId id="265" r:id="rId7"/>
    <p:sldId id="266" r:id="rId8"/>
    <p:sldId id="267" r:id="rId9"/>
    <p:sldId id="268" r:id="rId10"/>
    <p:sldId id="269" r:id="rId11"/>
    <p:sldId id="270" r:id="rId12"/>
    <p:sldId id="271" r:id="rId13"/>
    <p:sldId id="272" r:id="rId14"/>
    <p:sldId id="276" r:id="rId15"/>
    <p:sldId id="259" r:id="rId16"/>
    <p:sldId id="273" r:id="rId17"/>
    <p:sldId id="277" r:id="rId18"/>
    <p:sldId id="260" r:id="rId19"/>
    <p:sldId id="278" r:id="rId20"/>
    <p:sldId id="282" r:id="rId21"/>
    <p:sldId id="261" r:id="rId22"/>
    <p:sldId id="263" r:id="rId23"/>
    <p:sldId id="279" r:id="rId24"/>
    <p:sldId id="262" r:id="rId25"/>
    <p:sldId id="274" r:id="rId26"/>
    <p:sldId id="280" r:id="rId27"/>
    <p:sldId id="28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53" autoAdjust="0"/>
  </p:normalViewPr>
  <p:slideViewPr>
    <p:cSldViewPr>
      <p:cViewPr>
        <p:scale>
          <a:sx n="100" d="100"/>
          <a:sy n="100" d="100"/>
        </p:scale>
        <p:origin x="-1956" y="-4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1FCADB-01BA-49FC-8DA2-168B5045EB31}" type="datetimeFigureOut">
              <a:rPr lang="en-GB" smtClean="0"/>
              <a:t>06/09/2023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C686D6-BBA1-48D7-91BF-C453680C11CE}" type="slidenum">
              <a:rPr lang="en-GB" smtClean="0"/>
              <a:t>‹#›</a:t>
            </a:fld>
            <a:endParaRPr lang="en-GB"/>
          </a:p>
        </p:txBody>
      </p:sp>
    </p:spTree>
    <p:extLst>
      <p:ext uri="{BB962C8B-B14F-4D97-AF65-F5344CB8AC3E}">
        <p14:creationId xmlns:p14="http://schemas.microsoft.com/office/powerpoint/2010/main" val="4071517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ascotandthesunningsnp.com/focus-on-biodiversity/"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www.ascotandthesunningsnp.com/projects/additional-school-place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Video Duration- 2 minutes</a:t>
            </a:r>
          </a:p>
          <a:p>
            <a:r>
              <a:rPr lang="en-GB" dirty="0" smtClean="0"/>
              <a:t>From</a:t>
            </a:r>
            <a:r>
              <a:rPr lang="en-GB" baseline="0" dirty="0" smtClean="0"/>
              <a:t> the Locality </a:t>
            </a:r>
            <a:r>
              <a:rPr lang="en-GB" baseline="0" dirty="0" err="1" smtClean="0"/>
              <a:t>Youtube</a:t>
            </a:r>
            <a:r>
              <a:rPr lang="en-GB" baseline="0" dirty="0" smtClean="0"/>
              <a:t> channel</a:t>
            </a:r>
            <a:endParaRPr lang="en-GB" dirty="0"/>
          </a:p>
        </p:txBody>
      </p:sp>
      <p:sp>
        <p:nvSpPr>
          <p:cNvPr id="4" name="Slide Number Placeholder 3"/>
          <p:cNvSpPr>
            <a:spLocks noGrp="1"/>
          </p:cNvSpPr>
          <p:nvPr>
            <p:ph type="sldNum" sz="quarter" idx="10"/>
          </p:nvPr>
        </p:nvSpPr>
        <p:spPr/>
        <p:txBody>
          <a:bodyPr/>
          <a:lstStyle/>
          <a:p>
            <a:fld id="{AAC686D6-BBA1-48D7-91BF-C453680C11CE}" type="slidenum">
              <a:rPr lang="en-GB" smtClean="0"/>
              <a:t>4</a:t>
            </a:fld>
            <a:endParaRPr lang="en-GB"/>
          </a:p>
        </p:txBody>
      </p:sp>
    </p:spTree>
    <p:extLst>
      <p:ext uri="{BB962C8B-B14F-4D97-AF65-F5344CB8AC3E}">
        <p14:creationId xmlns:p14="http://schemas.microsoft.com/office/powerpoint/2010/main" val="3280091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aim is to give communities more power over development and shift attitudes</a:t>
            </a:r>
            <a:r>
              <a:rPr lang="en-GB" baseline="0" dirty="0" smtClean="0"/>
              <a:t> to local growth</a:t>
            </a:r>
            <a:endParaRPr lang="en-GB" dirty="0"/>
          </a:p>
        </p:txBody>
      </p:sp>
      <p:sp>
        <p:nvSpPr>
          <p:cNvPr id="4" name="Slide Number Placeholder 3"/>
          <p:cNvSpPr>
            <a:spLocks noGrp="1"/>
          </p:cNvSpPr>
          <p:nvPr>
            <p:ph type="sldNum" sz="quarter" idx="10"/>
          </p:nvPr>
        </p:nvSpPr>
        <p:spPr/>
        <p:txBody>
          <a:bodyPr/>
          <a:lstStyle/>
          <a:p>
            <a:fld id="{AAC686D6-BBA1-48D7-91BF-C453680C11CE}" type="slidenum">
              <a:rPr lang="en-GB" smtClean="0"/>
              <a:t>5</a:t>
            </a:fld>
            <a:endParaRPr lang="en-GB"/>
          </a:p>
        </p:txBody>
      </p:sp>
    </p:spTree>
    <p:extLst>
      <p:ext uri="{BB962C8B-B14F-4D97-AF65-F5344CB8AC3E}">
        <p14:creationId xmlns:p14="http://schemas.microsoft.com/office/powerpoint/2010/main" val="1743584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Video</a:t>
            </a:r>
            <a:r>
              <a:rPr lang="en-GB" sz="1200" b="0" i="0" kern="1200" baseline="0" dirty="0" smtClean="0">
                <a:solidFill>
                  <a:schemeClr val="tx1"/>
                </a:solidFill>
                <a:effectLst/>
                <a:latin typeface="+mn-lt"/>
                <a:ea typeface="+mn-ea"/>
                <a:cs typeface="+mn-cs"/>
              </a:rPr>
              <a:t> duration- 4 minutes</a:t>
            </a:r>
          </a:p>
          <a:p>
            <a:r>
              <a:rPr lang="en-GB" sz="1200" b="0" i="0" kern="1200" dirty="0" smtClean="0">
                <a:solidFill>
                  <a:schemeClr val="tx1"/>
                </a:solidFill>
                <a:effectLst/>
                <a:latin typeface="+mn-lt"/>
                <a:ea typeface="+mn-ea"/>
                <a:cs typeface="+mn-cs"/>
              </a:rPr>
              <a:t>The Plan was subject to examination by an independent examiner and was then put to all electors in the two parishes of </a:t>
            </a:r>
            <a:r>
              <a:rPr lang="en-GB" sz="1200" b="0" i="0" kern="1200" dirty="0" err="1" smtClean="0">
                <a:solidFill>
                  <a:schemeClr val="tx1"/>
                </a:solidFill>
                <a:effectLst/>
                <a:latin typeface="+mn-lt"/>
                <a:ea typeface="+mn-ea"/>
                <a:cs typeface="+mn-cs"/>
              </a:rPr>
              <a:t>Sunninghill</a:t>
            </a:r>
            <a:r>
              <a:rPr lang="en-GB" sz="1200" b="0" i="0" kern="1200" dirty="0" smtClean="0">
                <a:solidFill>
                  <a:schemeClr val="tx1"/>
                </a:solidFill>
                <a:effectLst/>
                <a:latin typeface="+mn-lt"/>
                <a:ea typeface="+mn-ea"/>
                <a:cs typeface="+mn-cs"/>
              </a:rPr>
              <a:t> &amp; Ascot, and </a:t>
            </a:r>
            <a:r>
              <a:rPr lang="en-GB" sz="1200" b="0" i="0" kern="1200" dirty="0" err="1" smtClean="0">
                <a:solidFill>
                  <a:schemeClr val="tx1"/>
                </a:solidFill>
                <a:effectLst/>
                <a:latin typeface="+mn-lt"/>
                <a:ea typeface="+mn-ea"/>
                <a:cs typeface="+mn-cs"/>
              </a:rPr>
              <a:t>Sunningdale</a:t>
            </a:r>
            <a:r>
              <a:rPr lang="en-GB" sz="1200" b="0" i="0" kern="1200" dirty="0" smtClean="0">
                <a:solidFill>
                  <a:schemeClr val="tx1"/>
                </a:solidFill>
                <a:effectLst/>
                <a:latin typeface="+mn-lt"/>
                <a:ea typeface="+mn-ea"/>
                <a:cs typeface="+mn-cs"/>
              </a:rPr>
              <a:t>, to vote on in a public referendum that took place on 27th March 2014. It received a YES vote by an overwhelming majority of 91% of voters. On the 29th April 2014, the Plan was adopted by the Royal Borough and it now forms part of its Development Plan.</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From</a:t>
            </a:r>
            <a:r>
              <a:rPr lang="en-GB" sz="1200" b="0" i="0" kern="1200" baseline="0" dirty="0" smtClean="0">
                <a:solidFill>
                  <a:schemeClr val="tx1"/>
                </a:solidFill>
                <a:effectLst/>
                <a:latin typeface="+mn-lt"/>
                <a:ea typeface="+mn-ea"/>
                <a:cs typeface="+mn-cs"/>
              </a:rPr>
              <a:t> the development group web site-</a:t>
            </a:r>
          </a:p>
          <a:p>
            <a:pPr fontAlgn="base"/>
            <a:r>
              <a:rPr lang="en-GB" sz="1200" b="0" i="0" kern="1200" baseline="0" dirty="0" smtClean="0">
                <a:solidFill>
                  <a:schemeClr val="tx1"/>
                </a:solidFill>
                <a:effectLst/>
                <a:latin typeface="+mn-lt"/>
                <a:ea typeface="+mn-ea"/>
                <a:cs typeface="+mn-cs"/>
              </a:rPr>
              <a:t>“</a:t>
            </a:r>
            <a:r>
              <a:rPr lang="en-GB" sz="1200" b="0" i="0" kern="1200" dirty="0" smtClean="0">
                <a:solidFill>
                  <a:schemeClr val="tx1"/>
                </a:solidFill>
                <a:effectLst/>
                <a:latin typeface="+mn-lt"/>
                <a:ea typeface="+mn-ea"/>
                <a:cs typeface="+mn-cs"/>
              </a:rPr>
              <a:t>The whole philosophy behind the local Neighbourhood Plan, and a key objective, is the involvement of the local community in planning decisions that affect us all.</a:t>
            </a:r>
          </a:p>
          <a:p>
            <a:pPr fontAlgn="base"/>
            <a:r>
              <a:rPr lang="en-GB" sz="1200" b="0" i="0" kern="1200" dirty="0" smtClean="0">
                <a:solidFill>
                  <a:schemeClr val="tx1"/>
                </a:solidFill>
                <a:effectLst/>
                <a:latin typeface="+mn-lt"/>
                <a:ea typeface="+mn-ea"/>
                <a:cs typeface="+mn-cs"/>
              </a:rPr>
              <a:t>Over the last 3 years, over 50 people – all volunteers and local residents  – have contributed to the Plan’s development by doing research, conducting interviews with local residents and businesses, contributing to the work of the Topic Groups, assisting with the community consultations, writing the Plan itself, taking photographs, producing maps and much more.</a:t>
            </a:r>
          </a:p>
          <a:p>
            <a:pPr fontAlgn="base"/>
            <a:r>
              <a:rPr lang="en-GB" sz="1200" b="0" i="0" kern="1200" dirty="0" smtClean="0">
                <a:solidFill>
                  <a:schemeClr val="tx1"/>
                </a:solidFill>
                <a:effectLst/>
                <a:latin typeface="+mn-lt"/>
                <a:ea typeface="+mn-ea"/>
                <a:cs typeface="+mn-cs"/>
              </a:rPr>
              <a:t>We have had feedback from our consultations from around 1,000 households, which represents c. 10% of households in our Neighbourhood Plan area.”</a:t>
            </a:r>
          </a:p>
          <a:p>
            <a:pPr fontAlgn="base"/>
            <a:endParaRPr lang="en-GB" sz="1200" b="0" i="0" kern="1200" dirty="0" smtClean="0">
              <a:solidFill>
                <a:schemeClr val="tx1"/>
              </a:solidFill>
              <a:effectLst/>
              <a:latin typeface="+mn-lt"/>
              <a:ea typeface="+mn-ea"/>
              <a:cs typeface="+mn-cs"/>
            </a:endParaRPr>
          </a:p>
          <a:p>
            <a:pPr fontAlgn="base"/>
            <a:r>
              <a:rPr lang="en-GB" sz="1200" b="0" i="0" kern="1200" dirty="0" smtClean="0">
                <a:solidFill>
                  <a:schemeClr val="tx1"/>
                </a:solidFill>
                <a:effectLst/>
                <a:latin typeface="+mn-lt"/>
                <a:ea typeface="+mn-ea"/>
                <a:cs typeface="+mn-cs"/>
              </a:rPr>
              <a:t>Also note</a:t>
            </a:r>
            <a:r>
              <a:rPr lang="en-GB" sz="1200" b="0" i="0" kern="1200" baseline="0" dirty="0" smtClean="0">
                <a:solidFill>
                  <a:schemeClr val="tx1"/>
                </a:solidFill>
                <a:effectLst/>
                <a:latin typeface="+mn-lt"/>
                <a:ea typeface="+mn-ea"/>
                <a:cs typeface="+mn-cs"/>
              </a:rPr>
              <a:t> that in addition to the Neighbourhood Plan, the consultation resulted in defining several “projects” for the area such as-</a:t>
            </a:r>
          </a:p>
          <a:p>
            <a:pPr fontAlgn="base"/>
            <a:r>
              <a:rPr lang="en-GB" sz="1200" b="0" i="0" kern="1200" dirty="0" smtClean="0">
                <a:solidFill>
                  <a:schemeClr val="tx1"/>
                </a:solidFill>
                <a:effectLst/>
                <a:latin typeface="+mn-lt"/>
                <a:ea typeface="+mn-ea"/>
                <a:cs typeface="+mn-cs"/>
              </a:rPr>
              <a:t>There are 7 Projects identified in the Neighbourhood Plan:</a:t>
            </a:r>
          </a:p>
          <a:p>
            <a:pPr fontAlgn="base"/>
            <a:r>
              <a:rPr lang="en-GB" sz="1200" b="0" i="0" kern="1200" dirty="0" smtClean="0">
                <a:solidFill>
                  <a:schemeClr val="tx1"/>
                </a:solidFill>
                <a:effectLst/>
                <a:latin typeface="+mn-lt"/>
                <a:ea typeface="+mn-ea"/>
                <a:cs typeface="+mn-cs"/>
              </a:rPr>
              <a:t>Ascot Centre and High Street Rejuvenation</a:t>
            </a:r>
          </a:p>
          <a:p>
            <a:pPr fontAlgn="base"/>
            <a:r>
              <a:rPr lang="en-GB" sz="1200" b="0" i="0" kern="1200" dirty="0" smtClean="0">
                <a:solidFill>
                  <a:schemeClr val="tx1"/>
                </a:solidFill>
                <a:effectLst/>
                <a:latin typeface="+mn-lt"/>
                <a:ea typeface="+mn-ea"/>
                <a:cs typeface="+mn-cs"/>
              </a:rPr>
              <a:t>Ascot Station site redevelopment</a:t>
            </a:r>
          </a:p>
          <a:p>
            <a:pPr fontAlgn="base"/>
            <a:r>
              <a:rPr lang="en-GB" sz="1200" b="0" i="0" kern="1200" dirty="0" smtClean="0">
                <a:solidFill>
                  <a:schemeClr val="tx1"/>
                </a:solidFill>
                <a:effectLst/>
                <a:latin typeface="+mn-lt"/>
                <a:ea typeface="+mn-ea"/>
                <a:cs typeface="+mn-cs"/>
              </a:rPr>
              <a:t>Village Hopper Bus Service</a:t>
            </a:r>
          </a:p>
          <a:p>
            <a:pPr fontAlgn="base"/>
            <a:r>
              <a:rPr lang="en-GB" sz="1200" b="0" i="0" kern="1200" dirty="0" smtClean="0">
                <a:solidFill>
                  <a:schemeClr val="tx1"/>
                </a:solidFill>
                <a:effectLst/>
                <a:latin typeface="+mn-lt"/>
                <a:ea typeface="+mn-ea"/>
                <a:cs typeface="+mn-cs"/>
              </a:rPr>
              <a:t>Potential SANG sites</a:t>
            </a:r>
          </a:p>
          <a:p>
            <a:pPr fontAlgn="base"/>
            <a:r>
              <a:rPr lang="en-GB" sz="1200" b="1" i="0" kern="1200" dirty="0" smtClean="0">
                <a:solidFill>
                  <a:schemeClr val="tx1"/>
                </a:solidFill>
                <a:effectLst/>
                <a:latin typeface="+mn-lt"/>
                <a:ea typeface="+mn-ea"/>
                <a:cs typeface="+mn-cs"/>
                <a:hlinkClick r:id="rId3" tooltip="Focus on biodiversity"/>
              </a:rPr>
              <a:t>Protecting and improving biodiversity</a:t>
            </a:r>
            <a:endParaRPr lang="en-GB" sz="1200" b="0" i="0" kern="1200" dirty="0" smtClean="0">
              <a:solidFill>
                <a:schemeClr val="tx1"/>
              </a:solidFill>
              <a:effectLst/>
              <a:latin typeface="+mn-lt"/>
              <a:ea typeface="+mn-ea"/>
              <a:cs typeface="+mn-cs"/>
            </a:endParaRPr>
          </a:p>
          <a:p>
            <a:pPr fontAlgn="base"/>
            <a:r>
              <a:rPr lang="en-GB" sz="1200" b="1" i="0" kern="1200" dirty="0" smtClean="0">
                <a:solidFill>
                  <a:schemeClr val="tx1"/>
                </a:solidFill>
                <a:effectLst/>
                <a:latin typeface="+mn-lt"/>
                <a:ea typeface="+mn-ea"/>
                <a:cs typeface="+mn-cs"/>
                <a:hlinkClick r:id="rId4" tooltip="Additional school places"/>
              </a:rPr>
              <a:t>Ensuring additional primary school places</a:t>
            </a:r>
            <a:endParaRPr lang="en-GB" sz="1200" b="0" i="0" kern="1200" dirty="0" smtClean="0">
              <a:solidFill>
                <a:schemeClr val="tx1"/>
              </a:solidFill>
              <a:effectLst/>
              <a:latin typeface="+mn-lt"/>
              <a:ea typeface="+mn-ea"/>
              <a:cs typeface="+mn-cs"/>
            </a:endParaRPr>
          </a:p>
          <a:p>
            <a:pPr fontAlgn="base"/>
            <a:r>
              <a:rPr lang="en-GB" sz="1200" b="0" i="0" kern="1200" dirty="0" smtClean="0">
                <a:solidFill>
                  <a:schemeClr val="tx1"/>
                </a:solidFill>
                <a:effectLst/>
                <a:latin typeface="+mn-lt"/>
                <a:ea typeface="+mn-ea"/>
                <a:cs typeface="+mn-cs"/>
              </a:rPr>
              <a:t>Better transport management</a:t>
            </a:r>
          </a:p>
          <a:p>
            <a:pPr fontAlgn="base"/>
            <a:endParaRPr lang="en-GB" sz="1200" b="0" i="0" kern="1200" dirty="0" smtClean="0">
              <a:solidFill>
                <a:schemeClr val="tx1"/>
              </a:solidFill>
              <a:effectLst/>
              <a:latin typeface="+mn-lt"/>
              <a:ea typeface="+mn-ea"/>
              <a:cs typeface="+mn-cs"/>
            </a:endParaRPr>
          </a:p>
          <a:p>
            <a:pPr fontAlgn="base"/>
            <a:r>
              <a:rPr lang="en-GB" sz="1200" b="0" i="0" kern="1200" dirty="0" smtClean="0">
                <a:solidFill>
                  <a:schemeClr val="tx1"/>
                </a:solidFill>
                <a:effectLst/>
                <a:latin typeface="+mn-lt"/>
                <a:ea typeface="+mn-ea"/>
                <a:cs typeface="+mn-cs"/>
              </a:rPr>
              <a:t>Understanding</a:t>
            </a:r>
            <a:r>
              <a:rPr lang="en-GB" sz="1200" b="0" i="0" kern="1200" baseline="0" dirty="0" smtClean="0">
                <a:solidFill>
                  <a:schemeClr val="tx1"/>
                </a:solidFill>
                <a:effectLst/>
                <a:latin typeface="+mn-lt"/>
                <a:ea typeface="+mn-ea"/>
                <a:cs typeface="+mn-cs"/>
              </a:rPr>
              <a:t> community needs and priorities will be invaluable for the Parish Council in its aim of representing the community.</a:t>
            </a:r>
            <a:endParaRPr lang="en-GB" sz="1200" b="0" i="0" kern="1200" dirty="0" smtClean="0">
              <a:solidFill>
                <a:schemeClr val="tx1"/>
              </a:solidFill>
              <a:effectLst/>
              <a:latin typeface="+mn-lt"/>
              <a:ea typeface="+mn-ea"/>
              <a:cs typeface="+mn-cs"/>
            </a:endParaRPr>
          </a:p>
          <a:p>
            <a:pPr fontAlgn="base"/>
            <a:endParaRPr lang="en-GB" sz="1200" b="0" i="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AAC686D6-BBA1-48D7-91BF-C453680C11CE}" type="slidenum">
              <a:rPr lang="en-GB" smtClean="0"/>
              <a:t>22</a:t>
            </a:fld>
            <a:endParaRPr lang="en-GB"/>
          </a:p>
        </p:txBody>
      </p:sp>
    </p:spTree>
    <p:extLst>
      <p:ext uri="{BB962C8B-B14F-4D97-AF65-F5344CB8AC3E}">
        <p14:creationId xmlns:p14="http://schemas.microsoft.com/office/powerpoint/2010/main" val="3061847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2EF6707-76CA-4751-A59B-70369EAC750B}" type="datetimeFigureOut">
              <a:rPr lang="en-GB" smtClean="0"/>
              <a:t>06/09/2023</a:t>
            </a:fld>
            <a:endParaRPr lang="en-GB"/>
          </a:p>
        </p:txBody>
      </p:sp>
      <p:sp>
        <p:nvSpPr>
          <p:cNvPr id="6" name="Slide Number Placeholder 5"/>
          <p:cNvSpPr>
            <a:spLocks noGrp="1"/>
          </p:cNvSpPr>
          <p:nvPr>
            <p:ph type="sldNum" sz="quarter" idx="12"/>
          </p:nvPr>
        </p:nvSpPr>
        <p:spPr>
          <a:xfrm>
            <a:off x="2699792" y="6381328"/>
            <a:ext cx="2133600" cy="365125"/>
          </a:xfrm>
        </p:spPr>
        <p:txBody>
          <a:bodyPr/>
          <a:lstStyle/>
          <a:p>
            <a:fld id="{51783374-BE9B-4BDD-9C7A-2815D4241469}" type="slidenum">
              <a:rPr lang="en-GB" smtClean="0"/>
              <a:t>‹#›</a:t>
            </a:fld>
            <a:endParaRPr lang="en-GB"/>
          </a:p>
        </p:txBody>
      </p:sp>
    </p:spTree>
    <p:extLst>
      <p:ext uri="{BB962C8B-B14F-4D97-AF65-F5344CB8AC3E}">
        <p14:creationId xmlns:p14="http://schemas.microsoft.com/office/powerpoint/2010/main" val="31462863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2EF6707-76CA-4751-A59B-70369EAC750B}" type="datetimeFigureOut">
              <a:rPr lang="en-GB" smtClean="0"/>
              <a:t>06/09/2023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783374-BE9B-4BDD-9C7A-2815D4241469}" type="slidenum">
              <a:rPr lang="en-GB" smtClean="0"/>
              <a:t>‹#›</a:t>
            </a:fld>
            <a:endParaRPr lang="en-GB"/>
          </a:p>
        </p:txBody>
      </p:sp>
    </p:spTree>
    <p:extLst>
      <p:ext uri="{BB962C8B-B14F-4D97-AF65-F5344CB8AC3E}">
        <p14:creationId xmlns:p14="http://schemas.microsoft.com/office/powerpoint/2010/main" val="3837369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2EF6707-76CA-4751-A59B-70369EAC750B}" type="datetimeFigureOut">
              <a:rPr lang="en-GB" smtClean="0"/>
              <a:t>06/09/2023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783374-BE9B-4BDD-9C7A-2815D4241469}" type="slidenum">
              <a:rPr lang="en-GB" smtClean="0"/>
              <a:t>‹#›</a:t>
            </a:fld>
            <a:endParaRPr lang="en-GB"/>
          </a:p>
        </p:txBody>
      </p:sp>
    </p:spTree>
    <p:extLst>
      <p:ext uri="{BB962C8B-B14F-4D97-AF65-F5344CB8AC3E}">
        <p14:creationId xmlns:p14="http://schemas.microsoft.com/office/powerpoint/2010/main" val="3102580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2EF6707-76CA-4751-A59B-70369EAC750B}" type="datetimeFigureOut">
              <a:rPr lang="en-GB" smtClean="0"/>
              <a:t>06/09/2023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783374-BE9B-4BDD-9C7A-2815D4241469}" type="slidenum">
              <a:rPr lang="en-GB" smtClean="0"/>
              <a:t>‹#›</a:t>
            </a:fld>
            <a:endParaRPr lang="en-GB"/>
          </a:p>
        </p:txBody>
      </p:sp>
    </p:spTree>
    <p:extLst>
      <p:ext uri="{BB962C8B-B14F-4D97-AF65-F5344CB8AC3E}">
        <p14:creationId xmlns:p14="http://schemas.microsoft.com/office/powerpoint/2010/main" val="133934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EF6707-76CA-4751-A59B-70369EAC750B}" type="datetimeFigureOut">
              <a:rPr lang="en-GB" smtClean="0"/>
              <a:t>06/09/2023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783374-BE9B-4BDD-9C7A-2815D4241469}" type="slidenum">
              <a:rPr lang="en-GB" smtClean="0"/>
              <a:t>‹#›</a:t>
            </a:fld>
            <a:endParaRPr lang="en-GB"/>
          </a:p>
        </p:txBody>
      </p:sp>
    </p:spTree>
    <p:extLst>
      <p:ext uri="{BB962C8B-B14F-4D97-AF65-F5344CB8AC3E}">
        <p14:creationId xmlns:p14="http://schemas.microsoft.com/office/powerpoint/2010/main" val="437163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2EF6707-76CA-4751-A59B-70369EAC750B}" type="datetimeFigureOut">
              <a:rPr lang="en-GB" smtClean="0"/>
              <a:t>06/09/2023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783374-BE9B-4BDD-9C7A-2815D4241469}" type="slidenum">
              <a:rPr lang="en-GB" smtClean="0"/>
              <a:t>‹#›</a:t>
            </a:fld>
            <a:endParaRPr lang="en-GB"/>
          </a:p>
        </p:txBody>
      </p:sp>
    </p:spTree>
    <p:extLst>
      <p:ext uri="{BB962C8B-B14F-4D97-AF65-F5344CB8AC3E}">
        <p14:creationId xmlns:p14="http://schemas.microsoft.com/office/powerpoint/2010/main" val="988748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2EF6707-76CA-4751-A59B-70369EAC750B}" type="datetimeFigureOut">
              <a:rPr lang="en-GB" smtClean="0"/>
              <a:t>06/09/2023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1783374-BE9B-4BDD-9C7A-2815D4241469}" type="slidenum">
              <a:rPr lang="en-GB" smtClean="0"/>
              <a:t>‹#›</a:t>
            </a:fld>
            <a:endParaRPr lang="en-GB"/>
          </a:p>
        </p:txBody>
      </p:sp>
    </p:spTree>
    <p:extLst>
      <p:ext uri="{BB962C8B-B14F-4D97-AF65-F5344CB8AC3E}">
        <p14:creationId xmlns:p14="http://schemas.microsoft.com/office/powerpoint/2010/main" val="507789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2EF6707-76CA-4751-A59B-70369EAC750B}" type="datetimeFigureOut">
              <a:rPr lang="en-GB" smtClean="0"/>
              <a:t>06/09/2023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1783374-BE9B-4BDD-9C7A-2815D4241469}" type="slidenum">
              <a:rPr lang="en-GB" smtClean="0"/>
              <a:t>‹#›</a:t>
            </a:fld>
            <a:endParaRPr lang="en-GB"/>
          </a:p>
        </p:txBody>
      </p:sp>
    </p:spTree>
    <p:extLst>
      <p:ext uri="{BB962C8B-B14F-4D97-AF65-F5344CB8AC3E}">
        <p14:creationId xmlns:p14="http://schemas.microsoft.com/office/powerpoint/2010/main" val="925618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EF6707-76CA-4751-A59B-70369EAC750B}" type="datetimeFigureOut">
              <a:rPr lang="en-GB" smtClean="0"/>
              <a:t>06/09/2023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1783374-BE9B-4BDD-9C7A-2815D4241469}" type="slidenum">
              <a:rPr lang="en-GB" smtClean="0"/>
              <a:t>‹#›</a:t>
            </a:fld>
            <a:endParaRPr lang="en-GB"/>
          </a:p>
        </p:txBody>
      </p:sp>
    </p:spTree>
    <p:extLst>
      <p:ext uri="{BB962C8B-B14F-4D97-AF65-F5344CB8AC3E}">
        <p14:creationId xmlns:p14="http://schemas.microsoft.com/office/powerpoint/2010/main" val="42297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EF6707-76CA-4751-A59B-70369EAC750B}" type="datetimeFigureOut">
              <a:rPr lang="en-GB" smtClean="0"/>
              <a:t>06/09/2023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783374-BE9B-4BDD-9C7A-2815D4241469}" type="slidenum">
              <a:rPr lang="en-GB" smtClean="0"/>
              <a:t>‹#›</a:t>
            </a:fld>
            <a:endParaRPr lang="en-GB"/>
          </a:p>
        </p:txBody>
      </p:sp>
    </p:spTree>
    <p:extLst>
      <p:ext uri="{BB962C8B-B14F-4D97-AF65-F5344CB8AC3E}">
        <p14:creationId xmlns:p14="http://schemas.microsoft.com/office/powerpoint/2010/main" val="1071184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EF6707-76CA-4751-A59B-70369EAC750B}" type="datetimeFigureOut">
              <a:rPr lang="en-GB" smtClean="0"/>
              <a:t>06/09/2023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783374-BE9B-4BDD-9C7A-2815D4241469}" type="slidenum">
              <a:rPr lang="en-GB" smtClean="0"/>
              <a:t>‹#›</a:t>
            </a:fld>
            <a:endParaRPr lang="en-GB"/>
          </a:p>
        </p:txBody>
      </p:sp>
    </p:spTree>
    <p:extLst>
      <p:ext uri="{BB962C8B-B14F-4D97-AF65-F5344CB8AC3E}">
        <p14:creationId xmlns:p14="http://schemas.microsoft.com/office/powerpoint/2010/main" val="402219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EF6707-76CA-4751-A59B-70369EAC750B}" type="datetimeFigureOut">
              <a:rPr lang="en-GB" smtClean="0"/>
              <a:t>06/09/2023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835696" y="638132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783374-BE9B-4BDD-9C7A-2815D4241469}" type="slidenum">
              <a:rPr lang="en-GB" smtClean="0"/>
              <a:t>‹#›</a:t>
            </a:fld>
            <a:endParaRPr lang="en-GB"/>
          </a:p>
        </p:txBody>
      </p:sp>
      <p:sp>
        <p:nvSpPr>
          <p:cNvPr id="7" name="TextBox 6"/>
          <p:cNvSpPr txBox="1"/>
          <p:nvPr userDrawn="1"/>
        </p:nvSpPr>
        <p:spPr>
          <a:xfrm>
            <a:off x="5580112" y="6174596"/>
            <a:ext cx="3312368" cy="369332"/>
          </a:xfrm>
          <a:prstGeom prst="rect">
            <a:avLst/>
          </a:prstGeom>
          <a:noFill/>
        </p:spPr>
        <p:txBody>
          <a:bodyPr wrap="square" rtlCol="0">
            <a:spAutoFit/>
          </a:bodyPr>
          <a:lstStyle/>
          <a:p>
            <a:pPr algn="ctr"/>
            <a:r>
              <a:rPr lang="en-GB" b="1" dirty="0" smtClean="0">
                <a:solidFill>
                  <a:srgbClr val="008000"/>
                </a:solidFill>
                <a:latin typeface="Cambria" panose="02040503050406030204" pitchFamily="18" charset="0"/>
              </a:rPr>
              <a:t>TILEHURST</a:t>
            </a:r>
            <a:r>
              <a:rPr lang="en-GB" b="1" baseline="0" dirty="0" smtClean="0">
                <a:solidFill>
                  <a:srgbClr val="008000"/>
                </a:solidFill>
                <a:latin typeface="Cambria" panose="02040503050406030204" pitchFamily="18" charset="0"/>
              </a:rPr>
              <a:t> PARISH COUNCIL</a:t>
            </a:r>
            <a:endParaRPr lang="en-GB" b="1" dirty="0">
              <a:solidFill>
                <a:srgbClr val="008000"/>
              </a:solidFill>
              <a:latin typeface="Cambria" panose="02040503050406030204" pitchFamily="18" charset="0"/>
            </a:endParaRPr>
          </a:p>
        </p:txBody>
      </p:sp>
      <p:sp>
        <p:nvSpPr>
          <p:cNvPr id="8" name="TextBox 7"/>
          <p:cNvSpPr txBox="1"/>
          <p:nvPr userDrawn="1"/>
        </p:nvSpPr>
        <p:spPr>
          <a:xfrm>
            <a:off x="5436096" y="6543928"/>
            <a:ext cx="3600400" cy="215444"/>
          </a:xfrm>
          <a:prstGeom prst="rect">
            <a:avLst/>
          </a:prstGeom>
          <a:solidFill>
            <a:srgbClr val="008000"/>
          </a:solidFill>
        </p:spPr>
        <p:txBody>
          <a:bodyPr wrap="square" rtlCol="0">
            <a:spAutoFit/>
          </a:bodyPr>
          <a:lstStyle/>
          <a:p>
            <a:pPr algn="ctr"/>
            <a:r>
              <a:rPr lang="en-GB" sz="800" i="1" dirty="0" smtClean="0">
                <a:solidFill>
                  <a:schemeClr val="bg1"/>
                </a:solidFill>
                <a:latin typeface="Arial" panose="020B0604020202020204" pitchFamily="34" charset="0"/>
                <a:cs typeface="Arial" panose="020B0604020202020204" pitchFamily="34" charset="0"/>
              </a:rPr>
              <a:t>Serving</a:t>
            </a:r>
            <a:r>
              <a:rPr lang="en-GB" sz="800" i="1" baseline="0" dirty="0" smtClean="0">
                <a:solidFill>
                  <a:schemeClr val="bg1"/>
                </a:solidFill>
                <a:latin typeface="Arial" panose="020B0604020202020204" pitchFamily="34" charset="0"/>
                <a:cs typeface="Arial" panose="020B0604020202020204" pitchFamily="34" charset="0"/>
              </a:rPr>
              <a:t> the communities of Birch Copse, </a:t>
            </a:r>
            <a:r>
              <a:rPr lang="en-GB" sz="800" i="1" baseline="0" dirty="0" err="1" smtClean="0">
                <a:solidFill>
                  <a:schemeClr val="bg1"/>
                </a:solidFill>
                <a:latin typeface="Arial" panose="020B0604020202020204" pitchFamily="34" charset="0"/>
                <a:cs typeface="Arial" panose="020B0604020202020204" pitchFamily="34" charset="0"/>
              </a:rPr>
              <a:t>Calcot</a:t>
            </a:r>
            <a:r>
              <a:rPr lang="en-GB" sz="800" i="1" baseline="0" dirty="0" smtClean="0">
                <a:solidFill>
                  <a:schemeClr val="bg1"/>
                </a:solidFill>
                <a:latin typeface="Arial" panose="020B0604020202020204" pitchFamily="34" charset="0"/>
                <a:cs typeface="Arial" panose="020B0604020202020204" pitchFamily="34" charset="0"/>
              </a:rPr>
              <a:t>, </a:t>
            </a:r>
            <a:r>
              <a:rPr lang="en-GB" sz="800" i="1" baseline="0" dirty="0" err="1" smtClean="0">
                <a:solidFill>
                  <a:schemeClr val="bg1"/>
                </a:solidFill>
                <a:latin typeface="Arial" panose="020B0604020202020204" pitchFamily="34" charset="0"/>
                <a:cs typeface="Arial" panose="020B0604020202020204" pitchFamily="34" charset="0"/>
              </a:rPr>
              <a:t>Denefield</a:t>
            </a:r>
            <a:r>
              <a:rPr lang="en-GB" sz="800" i="1" baseline="0" dirty="0" smtClean="0">
                <a:solidFill>
                  <a:schemeClr val="bg1"/>
                </a:solidFill>
                <a:latin typeface="Arial" panose="020B0604020202020204" pitchFamily="34" charset="0"/>
                <a:cs typeface="Arial" panose="020B0604020202020204" pitchFamily="34" charset="0"/>
              </a:rPr>
              <a:t> and Westwood</a:t>
            </a:r>
            <a:endParaRPr lang="en-GB" sz="800" i="1" dirty="0">
              <a:solidFill>
                <a:schemeClr val="bg1"/>
              </a:solidFill>
              <a:latin typeface="Arial" panose="020B0604020202020204" pitchFamily="34" charset="0"/>
              <a:cs typeface="Arial" panose="020B0604020202020204" pitchFamily="34" charset="0"/>
            </a:endParaRPr>
          </a:p>
        </p:txBody>
      </p:sp>
      <p:sp>
        <p:nvSpPr>
          <p:cNvPr id="9" name="Rectangle 8"/>
          <p:cNvSpPr/>
          <p:nvPr userDrawn="1"/>
        </p:nvSpPr>
        <p:spPr>
          <a:xfrm>
            <a:off x="467544" y="1412776"/>
            <a:ext cx="8208912" cy="72008"/>
          </a:xfrm>
          <a:prstGeom prst="rect">
            <a:avLst/>
          </a:prstGeom>
          <a:gradFill flip="none" rotWithShape="1">
            <a:gsLst>
              <a:gs pos="0">
                <a:srgbClr val="008000">
                  <a:tint val="66000"/>
                  <a:satMod val="160000"/>
                </a:srgbClr>
              </a:gs>
              <a:gs pos="50000">
                <a:srgbClr val="008000">
                  <a:tint val="44500"/>
                  <a:satMod val="160000"/>
                </a:srgbClr>
              </a:gs>
              <a:gs pos="100000">
                <a:srgbClr val="008000">
                  <a:tint val="23500"/>
                  <a:satMod val="160000"/>
                </a:srgbClr>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2958937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pas.gov.uk/" TargetMode="External"/><Relationship Id="rId2" Type="http://schemas.openxmlformats.org/officeDocument/2006/relationships/hyperlink" Target="http://locality.org.uk/" TargetMode="External"/><Relationship Id="rId1" Type="http://schemas.openxmlformats.org/officeDocument/2006/relationships/slideLayout" Target="../slideLayouts/slideLayout2.xml"/><Relationship Id="rId5" Type="http://schemas.openxmlformats.org/officeDocument/2006/relationships/hyperlink" Target="https://www.gov.uk/search?q=neighbourhood+plan" TargetMode="External"/><Relationship Id="rId4" Type="http://schemas.openxmlformats.org/officeDocument/2006/relationships/hyperlink" Target="https://ascotandthesunnings.wordpress.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Tilehurst Parish Council</a:t>
            </a:r>
            <a:br>
              <a:rPr lang="en-GB" dirty="0" smtClean="0"/>
            </a:br>
            <a:r>
              <a:rPr lang="en-GB" dirty="0" smtClean="0"/>
              <a:t>Parish Assembly 2015</a:t>
            </a:r>
            <a:br>
              <a:rPr lang="en-GB" dirty="0" smtClean="0"/>
            </a:br>
            <a:r>
              <a:rPr lang="en-GB" dirty="0" smtClean="0"/>
              <a:t>The Neighbourhood Plan</a:t>
            </a:r>
            <a:endParaRPr lang="en-GB" dirty="0"/>
          </a:p>
        </p:txBody>
      </p:sp>
      <p:sp>
        <p:nvSpPr>
          <p:cNvPr id="4" name="Subtitle 3"/>
          <p:cNvSpPr>
            <a:spLocks noGrp="1"/>
          </p:cNvSpPr>
          <p:nvPr>
            <p:ph type="subTitle" idx="1"/>
          </p:nvPr>
        </p:nvSpPr>
        <p:spPr/>
        <p:txBody>
          <a:bodyPr>
            <a:normAutofit/>
          </a:bodyPr>
          <a:lstStyle/>
          <a:p>
            <a:r>
              <a:rPr lang="en-GB" dirty="0" smtClean="0"/>
              <a:t>Kevin Page,</a:t>
            </a:r>
          </a:p>
          <a:p>
            <a:r>
              <a:rPr lang="en-GB" dirty="0" smtClean="0"/>
              <a:t>Parish Councillor</a:t>
            </a:r>
            <a:endParaRPr lang="en-GB" dirty="0"/>
          </a:p>
        </p:txBody>
      </p:sp>
    </p:spTree>
    <p:extLst>
      <p:ext uri="{BB962C8B-B14F-4D97-AF65-F5344CB8AC3E}">
        <p14:creationId xmlns:p14="http://schemas.microsoft.com/office/powerpoint/2010/main" val="11022155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Area has to be approved by the Local Planning Authority</a:t>
            </a:r>
            <a:endParaRPr lang="en-GB" dirty="0"/>
          </a:p>
        </p:txBody>
      </p:sp>
      <p:sp>
        <p:nvSpPr>
          <p:cNvPr id="3" name="Content Placeholder 2"/>
          <p:cNvSpPr>
            <a:spLocks noGrp="1"/>
          </p:cNvSpPr>
          <p:nvPr>
            <p:ph idx="1"/>
          </p:nvPr>
        </p:nvSpPr>
        <p:spPr>
          <a:xfrm>
            <a:off x="3995936" y="1556792"/>
            <a:ext cx="4906888" cy="4525963"/>
          </a:xfrm>
        </p:spPr>
        <p:txBody>
          <a:bodyPr/>
          <a:lstStyle/>
          <a:p>
            <a:r>
              <a:rPr lang="en-GB" dirty="0" smtClean="0"/>
              <a:t>We chose the administrative boundary of the Parish</a:t>
            </a:r>
          </a:p>
          <a:p>
            <a:r>
              <a:rPr lang="en-GB" dirty="0" smtClean="0"/>
              <a:t>Waiting for approval from West Berkshire (decision expected 1</a:t>
            </a:r>
            <a:r>
              <a:rPr lang="en-GB" baseline="30000" dirty="0" smtClean="0"/>
              <a:t>st</a:t>
            </a:r>
            <a:r>
              <a:rPr lang="en-GB" dirty="0" smtClean="0"/>
              <a:t> week May)</a:t>
            </a:r>
            <a:endParaRPr lang="en-GB"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501" y="1628800"/>
            <a:ext cx="3267447" cy="4621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49207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Need to engage the community</a:t>
            </a: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772816"/>
            <a:ext cx="3617634" cy="2683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1412776"/>
            <a:ext cx="1819275" cy="3562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792" y="4005064"/>
            <a:ext cx="3217912" cy="2205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38561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Must be based on “evidence”</a:t>
            </a:r>
            <a:endParaRPr lang="en-GB" dirty="0"/>
          </a:p>
        </p:txBody>
      </p:sp>
      <p:sp>
        <p:nvSpPr>
          <p:cNvPr id="3" name="Content Placeholder 2"/>
          <p:cNvSpPr>
            <a:spLocks noGrp="1"/>
          </p:cNvSpPr>
          <p:nvPr>
            <p:ph idx="1"/>
          </p:nvPr>
        </p:nvSpPr>
        <p:spPr/>
        <p:txBody>
          <a:bodyPr>
            <a:normAutofit fontScale="92500"/>
          </a:bodyPr>
          <a:lstStyle/>
          <a:p>
            <a:r>
              <a:rPr lang="en-GB" b="1" dirty="0" smtClean="0"/>
              <a:t>Demographic-</a:t>
            </a:r>
            <a:r>
              <a:rPr lang="en-GB" dirty="0" smtClean="0"/>
              <a:t> who lives here? Now and future</a:t>
            </a:r>
          </a:p>
          <a:p>
            <a:r>
              <a:rPr lang="en-GB" b="1" dirty="0" smtClean="0"/>
              <a:t>Socio-economic-</a:t>
            </a:r>
            <a:r>
              <a:rPr lang="en-GB" dirty="0" smtClean="0"/>
              <a:t> who works? Where? At what?</a:t>
            </a:r>
          </a:p>
          <a:p>
            <a:r>
              <a:rPr lang="en-GB" b="1" dirty="0" smtClean="0"/>
              <a:t>Environmental-</a:t>
            </a:r>
            <a:r>
              <a:rPr lang="en-GB" dirty="0" smtClean="0"/>
              <a:t> flooding, air quality</a:t>
            </a:r>
          </a:p>
          <a:p>
            <a:r>
              <a:rPr lang="en-GB" b="1" dirty="0" smtClean="0"/>
              <a:t>Designations-</a:t>
            </a:r>
            <a:r>
              <a:rPr lang="en-GB" dirty="0" smtClean="0"/>
              <a:t> heritage, landscape, wildlife</a:t>
            </a:r>
          </a:p>
          <a:p>
            <a:r>
              <a:rPr lang="en-GB" b="1" dirty="0" smtClean="0"/>
              <a:t>Transport-</a:t>
            </a:r>
            <a:r>
              <a:rPr lang="en-GB" dirty="0" smtClean="0"/>
              <a:t> services, capacity, usage</a:t>
            </a:r>
          </a:p>
          <a:p>
            <a:r>
              <a:rPr lang="en-GB" b="1" dirty="0" smtClean="0"/>
              <a:t>Infrastructure-</a:t>
            </a:r>
            <a:r>
              <a:rPr lang="en-GB" dirty="0" smtClean="0"/>
              <a:t> capacity, fitness for purpose, need</a:t>
            </a:r>
          </a:p>
          <a:p>
            <a:r>
              <a:rPr lang="en-GB" b="1" dirty="0" smtClean="0"/>
              <a:t>Housing stock- </a:t>
            </a:r>
            <a:r>
              <a:rPr lang="en-GB" dirty="0" smtClean="0"/>
              <a:t>type, tenure, condition, need</a:t>
            </a:r>
          </a:p>
          <a:p>
            <a:r>
              <a:rPr lang="en-GB" b="1" dirty="0" smtClean="0"/>
              <a:t>Land uses- </a:t>
            </a:r>
            <a:r>
              <a:rPr lang="en-GB" dirty="0" smtClean="0"/>
              <a:t>potential development sites</a:t>
            </a:r>
            <a:endParaRPr lang="en-GB" dirty="0"/>
          </a:p>
        </p:txBody>
      </p:sp>
    </p:spTree>
    <p:extLst>
      <p:ext uri="{BB962C8B-B14F-4D97-AF65-F5344CB8AC3E}">
        <p14:creationId xmlns:p14="http://schemas.microsoft.com/office/powerpoint/2010/main" val="27458103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They are submitted for examination</a:t>
            </a:r>
            <a:endParaRPr lang="en-GB" dirty="0"/>
          </a:p>
        </p:txBody>
      </p:sp>
      <p:sp>
        <p:nvSpPr>
          <p:cNvPr id="3" name="Content Placeholder 2"/>
          <p:cNvSpPr>
            <a:spLocks noGrp="1"/>
          </p:cNvSpPr>
          <p:nvPr>
            <p:ph idx="1"/>
          </p:nvPr>
        </p:nvSpPr>
        <p:spPr>
          <a:xfrm>
            <a:off x="457200" y="1600200"/>
            <a:ext cx="6347048" cy="4525963"/>
          </a:xfrm>
        </p:spPr>
        <p:txBody>
          <a:bodyPr>
            <a:normAutofit lnSpcReduction="10000"/>
          </a:bodyPr>
          <a:lstStyle/>
          <a:p>
            <a:r>
              <a:rPr lang="en-GB" dirty="0" smtClean="0"/>
              <a:t>Check it meets basic conditions:</a:t>
            </a:r>
          </a:p>
          <a:p>
            <a:pPr lvl="1"/>
            <a:r>
              <a:rPr lang="en-GB" dirty="0" smtClean="0"/>
              <a:t>Conforms with EU and UK law</a:t>
            </a:r>
          </a:p>
          <a:p>
            <a:pPr lvl="1"/>
            <a:r>
              <a:rPr lang="en-GB" dirty="0" smtClean="0"/>
              <a:t>Conforms with National Planning Policy Framework</a:t>
            </a:r>
          </a:p>
          <a:p>
            <a:pPr lvl="1"/>
            <a:r>
              <a:rPr lang="en-GB" dirty="0" smtClean="0"/>
              <a:t>Contributes to “sustainable development”</a:t>
            </a:r>
          </a:p>
          <a:p>
            <a:r>
              <a:rPr lang="en-GB" dirty="0" smtClean="0"/>
              <a:t>Recommends:</a:t>
            </a:r>
          </a:p>
          <a:p>
            <a:pPr lvl="1"/>
            <a:r>
              <a:rPr lang="en-GB" dirty="0" smtClean="0"/>
              <a:t>Whether to put to referendum</a:t>
            </a:r>
          </a:p>
          <a:p>
            <a:pPr lvl="1"/>
            <a:r>
              <a:rPr lang="en-GB" dirty="0" smtClean="0"/>
              <a:t>Who to include in the vote</a:t>
            </a:r>
            <a:endParaRPr lang="en-GB" dirty="0"/>
          </a:p>
        </p:txBody>
      </p:sp>
      <p:sp>
        <p:nvSpPr>
          <p:cNvPr id="4" name="AutoShape 2" descr="http://enr.construction.com/images2/2009/01/090114-50a.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220" name="Picture 4" descr="http://enr.construction.com/images2/2009/01/090114-50a.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870" b="100000" l="15000" r="81333"/>
                    </a14:imgEffect>
                  </a14:imgLayer>
                </a14:imgProps>
              </a:ext>
              <a:ext uri="{28A0092B-C50C-407E-A947-70E740481C1C}">
                <a14:useLocalDpi xmlns:a14="http://schemas.microsoft.com/office/drawing/2010/main" val="0"/>
              </a:ext>
            </a:extLst>
          </a:blip>
          <a:srcRect/>
          <a:stretch>
            <a:fillRect/>
          </a:stretch>
        </p:blipFill>
        <p:spPr bwMode="auto">
          <a:xfrm>
            <a:off x="5868144" y="1700808"/>
            <a:ext cx="2857500" cy="219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54177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5 Questions about the Tilehurst Neighbourhood Plan</a:t>
            </a:r>
            <a:endParaRPr lang="en-GB" dirty="0"/>
          </a:p>
        </p:txBody>
      </p:sp>
      <p:sp>
        <p:nvSpPr>
          <p:cNvPr id="3" name="Content Placeholder 2"/>
          <p:cNvSpPr>
            <a:spLocks noGrp="1"/>
          </p:cNvSpPr>
          <p:nvPr>
            <p:ph idx="1"/>
          </p:nvPr>
        </p:nvSpPr>
        <p:spPr/>
        <p:txBody>
          <a:bodyPr/>
          <a:lstStyle/>
          <a:p>
            <a:r>
              <a:rPr lang="en-GB" dirty="0" smtClean="0">
                <a:solidFill>
                  <a:schemeClr val="bg1">
                    <a:lumMod val="85000"/>
                  </a:schemeClr>
                </a:solidFill>
              </a:rPr>
              <a:t>What is a Neighbourhood Plan?</a:t>
            </a:r>
          </a:p>
          <a:p>
            <a:r>
              <a:rPr lang="en-GB" dirty="0" smtClean="0"/>
              <a:t>Why do we need one?</a:t>
            </a:r>
          </a:p>
          <a:p>
            <a:r>
              <a:rPr lang="en-GB" dirty="0" smtClean="0">
                <a:solidFill>
                  <a:schemeClr val="bg1">
                    <a:lumMod val="85000"/>
                  </a:schemeClr>
                </a:solidFill>
              </a:rPr>
              <a:t>What is the process?</a:t>
            </a:r>
          </a:p>
          <a:p>
            <a:r>
              <a:rPr lang="en-GB" dirty="0" smtClean="0">
                <a:solidFill>
                  <a:schemeClr val="bg1">
                    <a:lumMod val="85000"/>
                  </a:schemeClr>
                </a:solidFill>
              </a:rPr>
              <a:t>What can we learn from the pioneers?</a:t>
            </a:r>
          </a:p>
          <a:p>
            <a:r>
              <a:rPr lang="en-GB" dirty="0" smtClean="0">
                <a:solidFill>
                  <a:schemeClr val="bg1">
                    <a:lumMod val="85000"/>
                  </a:schemeClr>
                </a:solidFill>
              </a:rPr>
              <a:t>How can we help?</a:t>
            </a:r>
          </a:p>
        </p:txBody>
      </p:sp>
    </p:spTree>
    <p:extLst>
      <p:ext uri="{BB962C8B-B14F-4D97-AF65-F5344CB8AC3E}">
        <p14:creationId xmlns:p14="http://schemas.microsoft.com/office/powerpoint/2010/main" val="16556749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do we need one?</a:t>
            </a:r>
            <a:endParaRPr lang="en-GB" dirty="0"/>
          </a:p>
        </p:txBody>
      </p:sp>
      <p:sp>
        <p:nvSpPr>
          <p:cNvPr id="3" name="Content Placeholder 2"/>
          <p:cNvSpPr>
            <a:spLocks noGrp="1"/>
          </p:cNvSpPr>
          <p:nvPr>
            <p:ph idx="1"/>
          </p:nvPr>
        </p:nvSpPr>
        <p:spPr>
          <a:xfrm>
            <a:off x="457200" y="1600200"/>
            <a:ext cx="5819770" cy="4525963"/>
          </a:xfrm>
        </p:spPr>
        <p:txBody>
          <a:bodyPr/>
          <a:lstStyle/>
          <a:p>
            <a:r>
              <a:rPr lang="en-GB" dirty="0" smtClean="0"/>
              <a:t>Recognizing local priorities</a:t>
            </a:r>
          </a:p>
          <a:p>
            <a:r>
              <a:rPr lang="en-GB" dirty="0" smtClean="0"/>
              <a:t>Influencing development</a:t>
            </a:r>
          </a:p>
          <a:p>
            <a:r>
              <a:rPr lang="en-GB" dirty="0" smtClean="0"/>
              <a:t>Bringing the community together</a:t>
            </a:r>
          </a:p>
          <a:p>
            <a:r>
              <a:rPr lang="en-GB" dirty="0" smtClean="0"/>
              <a:t>Anticipating the future</a:t>
            </a:r>
          </a:p>
          <a:p>
            <a:r>
              <a:rPr lang="en-GB" dirty="0" smtClean="0"/>
              <a:t>Getting the detail right</a:t>
            </a:r>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7033" y="1700808"/>
            <a:ext cx="1961361"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64021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One more reason</a:t>
            </a:r>
            <a:endParaRPr lang="en-GB" dirty="0"/>
          </a:p>
        </p:txBody>
      </p:sp>
      <p:sp>
        <p:nvSpPr>
          <p:cNvPr id="3" name="Content Placeholder 2"/>
          <p:cNvSpPr>
            <a:spLocks noGrp="1"/>
          </p:cNvSpPr>
          <p:nvPr>
            <p:ph idx="1"/>
          </p:nvPr>
        </p:nvSpPr>
        <p:spPr/>
        <p:txBody>
          <a:bodyPr>
            <a:normAutofit fontScale="92500"/>
          </a:bodyPr>
          <a:lstStyle/>
          <a:p>
            <a:r>
              <a:rPr lang="en-GB" dirty="0" smtClean="0"/>
              <a:t>Community Infrastructure Levy (CIL)</a:t>
            </a:r>
          </a:p>
          <a:p>
            <a:r>
              <a:rPr lang="en-GB" dirty="0" smtClean="0"/>
              <a:t>A “tax on development”</a:t>
            </a:r>
          </a:p>
          <a:p>
            <a:r>
              <a:rPr lang="en-GB" dirty="0" smtClean="0"/>
              <a:t>25%, uncapped, goes direct to Parish Council</a:t>
            </a:r>
          </a:p>
          <a:p>
            <a:pPr lvl="1"/>
            <a:r>
              <a:rPr lang="en-GB" dirty="0" smtClean="0"/>
              <a:t>15% with no plan, and capped at £100/dwelling</a:t>
            </a:r>
          </a:p>
          <a:p>
            <a:r>
              <a:rPr lang="en-GB" dirty="0" smtClean="0"/>
              <a:t>To be used for “</a:t>
            </a:r>
            <a:r>
              <a:rPr lang="en-GB" i="1" dirty="0" smtClean="0"/>
              <a:t>the </a:t>
            </a:r>
            <a:r>
              <a:rPr lang="en-GB" b="1" i="1" dirty="0" smtClean="0"/>
              <a:t>provision, improvement, replacement, operation or maintenance of infrastructure</a:t>
            </a:r>
            <a:r>
              <a:rPr lang="en-GB" i="1" dirty="0" smtClean="0"/>
              <a:t> – or </a:t>
            </a:r>
            <a:r>
              <a:rPr lang="en-GB" b="1" i="1" dirty="0" smtClean="0"/>
              <a:t>anything else </a:t>
            </a:r>
            <a:r>
              <a:rPr lang="en-GB" i="1" dirty="0" smtClean="0"/>
              <a:t>that is concerned with </a:t>
            </a:r>
            <a:r>
              <a:rPr lang="en-GB" b="1" i="1" dirty="0" smtClean="0"/>
              <a:t>addressing demands </a:t>
            </a:r>
            <a:r>
              <a:rPr lang="en-GB" i="1" dirty="0" smtClean="0"/>
              <a:t>that </a:t>
            </a:r>
            <a:r>
              <a:rPr lang="en-GB" b="1" i="1" dirty="0" smtClean="0"/>
              <a:t>development</a:t>
            </a:r>
            <a:r>
              <a:rPr lang="en-GB" i="1" dirty="0" smtClean="0"/>
              <a:t> places on an area</a:t>
            </a:r>
            <a:r>
              <a:rPr lang="en-GB" dirty="0" smtClean="0"/>
              <a:t>” (Localism Act)</a:t>
            </a:r>
            <a:endParaRPr lang="en-GB" dirty="0"/>
          </a:p>
        </p:txBody>
      </p:sp>
      <p:pic>
        <p:nvPicPr>
          <p:cNvPr id="5122" name="Picture 2" descr="http://www.eleanorlaing.com/files/images/money_20pounds_thum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260648"/>
            <a:ext cx="190500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64136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5 Questions about the Tilehurst Neighbourhood Plan</a:t>
            </a:r>
            <a:endParaRPr lang="en-GB" dirty="0"/>
          </a:p>
        </p:txBody>
      </p:sp>
      <p:sp>
        <p:nvSpPr>
          <p:cNvPr id="3" name="Content Placeholder 2"/>
          <p:cNvSpPr>
            <a:spLocks noGrp="1"/>
          </p:cNvSpPr>
          <p:nvPr>
            <p:ph idx="1"/>
          </p:nvPr>
        </p:nvSpPr>
        <p:spPr/>
        <p:txBody>
          <a:bodyPr/>
          <a:lstStyle/>
          <a:p>
            <a:r>
              <a:rPr lang="en-GB" dirty="0" smtClean="0">
                <a:solidFill>
                  <a:schemeClr val="bg1">
                    <a:lumMod val="85000"/>
                  </a:schemeClr>
                </a:solidFill>
              </a:rPr>
              <a:t>What is a Neighbourhood Plan?</a:t>
            </a:r>
          </a:p>
          <a:p>
            <a:r>
              <a:rPr lang="en-GB" dirty="0" smtClean="0">
                <a:solidFill>
                  <a:schemeClr val="bg1">
                    <a:lumMod val="85000"/>
                  </a:schemeClr>
                </a:solidFill>
              </a:rPr>
              <a:t>Why do we need one?</a:t>
            </a:r>
          </a:p>
          <a:p>
            <a:r>
              <a:rPr lang="en-GB" dirty="0" smtClean="0"/>
              <a:t>What is the process?</a:t>
            </a:r>
          </a:p>
          <a:p>
            <a:r>
              <a:rPr lang="en-GB" dirty="0" smtClean="0">
                <a:solidFill>
                  <a:schemeClr val="bg1">
                    <a:lumMod val="85000"/>
                  </a:schemeClr>
                </a:solidFill>
              </a:rPr>
              <a:t>What can we learn from the pioneers?</a:t>
            </a:r>
          </a:p>
          <a:p>
            <a:r>
              <a:rPr lang="en-GB" dirty="0" smtClean="0">
                <a:solidFill>
                  <a:schemeClr val="bg1">
                    <a:lumMod val="85000"/>
                  </a:schemeClr>
                </a:solidFill>
              </a:rPr>
              <a:t>How can we help?</a:t>
            </a:r>
          </a:p>
        </p:txBody>
      </p:sp>
    </p:spTree>
    <p:extLst>
      <p:ext uri="{BB962C8B-B14F-4D97-AF65-F5344CB8AC3E}">
        <p14:creationId xmlns:p14="http://schemas.microsoft.com/office/powerpoint/2010/main" val="40979268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the process?</a:t>
            </a:r>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556791"/>
            <a:ext cx="8496944" cy="4263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quot;No&quot; Symbol 3"/>
          <p:cNvSpPr/>
          <p:nvPr/>
        </p:nvSpPr>
        <p:spPr>
          <a:xfrm>
            <a:off x="1403648" y="3573016"/>
            <a:ext cx="792088" cy="720080"/>
          </a:xfrm>
          <a:prstGeom prst="noSmoking">
            <a:avLst/>
          </a:prstGeom>
          <a:solidFill>
            <a:schemeClr val="accent2">
              <a:alpha val="38824"/>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6148" name="Picture 4" descr="http://upload.wikimedia.org/wikipedia/en/thumb/f/fb/Yes_check.svg/1024px-Yes_check.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9661" y="1628800"/>
            <a:ext cx="592149" cy="59214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upload.wikimedia.org/wikipedia/en/thumb/f/fb/Yes_check.svg/1024px-Yes_check.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5946" y="2373349"/>
            <a:ext cx="592149" cy="592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0416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5 Questions about the Tilehurst Neighbourhood Plan</a:t>
            </a:r>
            <a:endParaRPr lang="en-GB" dirty="0"/>
          </a:p>
        </p:txBody>
      </p:sp>
      <p:sp>
        <p:nvSpPr>
          <p:cNvPr id="3" name="Content Placeholder 2"/>
          <p:cNvSpPr>
            <a:spLocks noGrp="1"/>
          </p:cNvSpPr>
          <p:nvPr>
            <p:ph idx="1"/>
          </p:nvPr>
        </p:nvSpPr>
        <p:spPr/>
        <p:txBody>
          <a:bodyPr/>
          <a:lstStyle/>
          <a:p>
            <a:r>
              <a:rPr lang="en-GB" dirty="0" smtClean="0">
                <a:solidFill>
                  <a:schemeClr val="bg1">
                    <a:lumMod val="85000"/>
                  </a:schemeClr>
                </a:solidFill>
              </a:rPr>
              <a:t>What is a Neighbourhood Plan?</a:t>
            </a:r>
          </a:p>
          <a:p>
            <a:r>
              <a:rPr lang="en-GB" dirty="0" smtClean="0">
                <a:solidFill>
                  <a:schemeClr val="bg1">
                    <a:lumMod val="85000"/>
                  </a:schemeClr>
                </a:solidFill>
              </a:rPr>
              <a:t>Why do we need one?</a:t>
            </a:r>
          </a:p>
          <a:p>
            <a:r>
              <a:rPr lang="en-GB" dirty="0" smtClean="0">
                <a:solidFill>
                  <a:schemeClr val="bg1">
                    <a:lumMod val="85000"/>
                  </a:schemeClr>
                </a:solidFill>
              </a:rPr>
              <a:t>What is the process?</a:t>
            </a:r>
          </a:p>
          <a:p>
            <a:r>
              <a:rPr lang="en-GB" dirty="0" smtClean="0"/>
              <a:t>What can we learn from the pioneers?</a:t>
            </a:r>
          </a:p>
          <a:p>
            <a:r>
              <a:rPr lang="en-GB" dirty="0" smtClean="0">
                <a:solidFill>
                  <a:schemeClr val="bg1">
                    <a:lumMod val="85000"/>
                  </a:schemeClr>
                </a:solidFill>
              </a:rPr>
              <a:t>How can we help?</a:t>
            </a:r>
          </a:p>
        </p:txBody>
      </p:sp>
    </p:spTree>
    <p:extLst>
      <p:ext uri="{BB962C8B-B14F-4D97-AF65-F5344CB8AC3E}">
        <p14:creationId xmlns:p14="http://schemas.microsoft.com/office/powerpoint/2010/main" val="38978863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5 Questions about the Tilehurst Neighbourhood Plan</a:t>
            </a:r>
            <a:endParaRPr lang="en-GB" dirty="0"/>
          </a:p>
        </p:txBody>
      </p:sp>
      <p:sp>
        <p:nvSpPr>
          <p:cNvPr id="3" name="Content Placeholder 2"/>
          <p:cNvSpPr>
            <a:spLocks noGrp="1"/>
          </p:cNvSpPr>
          <p:nvPr>
            <p:ph idx="1"/>
          </p:nvPr>
        </p:nvSpPr>
        <p:spPr/>
        <p:txBody>
          <a:bodyPr/>
          <a:lstStyle/>
          <a:p>
            <a:r>
              <a:rPr lang="en-GB" dirty="0" smtClean="0"/>
              <a:t>What is a Neighbourhood Plan?</a:t>
            </a:r>
          </a:p>
          <a:p>
            <a:r>
              <a:rPr lang="en-GB" dirty="0" smtClean="0"/>
              <a:t>Why do we need one?</a:t>
            </a:r>
          </a:p>
          <a:p>
            <a:r>
              <a:rPr lang="en-GB" dirty="0" smtClean="0"/>
              <a:t>What is the process?</a:t>
            </a:r>
          </a:p>
          <a:p>
            <a:r>
              <a:rPr lang="en-GB" dirty="0" smtClean="0"/>
              <a:t>What can we learn from the pioneers?</a:t>
            </a:r>
          </a:p>
          <a:p>
            <a:r>
              <a:rPr lang="en-GB" dirty="0" smtClean="0"/>
              <a:t>How can we help?</a:t>
            </a:r>
          </a:p>
        </p:txBody>
      </p:sp>
    </p:spTree>
    <p:extLst>
      <p:ext uri="{BB962C8B-B14F-4D97-AF65-F5344CB8AC3E}">
        <p14:creationId xmlns:p14="http://schemas.microsoft.com/office/powerpoint/2010/main" val="10194076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many so far?</a:t>
            </a:r>
            <a:endParaRPr lang="en-GB"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484784"/>
            <a:ext cx="4549180" cy="5155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273874" y="1556792"/>
            <a:ext cx="1872208" cy="646331"/>
          </a:xfrm>
          <a:prstGeom prst="rect">
            <a:avLst/>
          </a:prstGeom>
          <a:noFill/>
        </p:spPr>
        <p:txBody>
          <a:bodyPr wrap="square" rtlCol="0">
            <a:spAutoFit/>
          </a:bodyPr>
          <a:lstStyle/>
          <a:p>
            <a:r>
              <a:rPr lang="en-GB" dirty="0" smtClean="0"/>
              <a:t>Figures from February 2015</a:t>
            </a:r>
            <a:endParaRPr lang="en-GB" dirty="0"/>
          </a:p>
        </p:txBody>
      </p:sp>
    </p:spTree>
    <p:extLst>
      <p:ext uri="{BB962C8B-B14F-4D97-AF65-F5344CB8AC3E}">
        <p14:creationId xmlns:p14="http://schemas.microsoft.com/office/powerpoint/2010/main" val="35448285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Lessons from the pioneers</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Project Management</a:t>
            </a:r>
          </a:p>
          <a:p>
            <a:r>
              <a:rPr lang="en-GB" dirty="0" smtClean="0"/>
              <a:t>Resources</a:t>
            </a:r>
          </a:p>
          <a:p>
            <a:r>
              <a:rPr lang="en-GB" dirty="0" smtClean="0"/>
              <a:t>Motivation and Pacing</a:t>
            </a:r>
          </a:p>
          <a:p>
            <a:r>
              <a:rPr lang="en-GB" dirty="0" smtClean="0"/>
              <a:t>Websites</a:t>
            </a:r>
          </a:p>
          <a:p>
            <a:r>
              <a:rPr lang="en-GB" dirty="0" smtClean="0"/>
              <a:t>Group Diversity</a:t>
            </a:r>
          </a:p>
          <a:p>
            <a:r>
              <a:rPr lang="en-GB" dirty="0" smtClean="0"/>
              <a:t>Input from Business</a:t>
            </a:r>
          </a:p>
          <a:p>
            <a:r>
              <a:rPr lang="en-GB" dirty="0" smtClean="0"/>
              <a:t>Evidence vs Opinion</a:t>
            </a:r>
          </a:p>
          <a:p>
            <a:r>
              <a:rPr lang="en-GB" dirty="0" smtClean="0"/>
              <a:t>Landowners and Developers</a:t>
            </a:r>
          </a:p>
          <a:p>
            <a:r>
              <a:rPr lang="en-GB" dirty="0" smtClean="0"/>
              <a:t>Making choices- need for audit trail</a:t>
            </a:r>
          </a:p>
          <a:p>
            <a:endParaRPr lang="en-GB" dirty="0"/>
          </a:p>
        </p:txBody>
      </p:sp>
    </p:spTree>
    <p:extLst>
      <p:ext uri="{BB962C8B-B14F-4D97-AF65-F5344CB8AC3E}">
        <p14:creationId xmlns:p14="http://schemas.microsoft.com/office/powerpoint/2010/main" val="8436661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vision of the future</a:t>
            </a:r>
            <a:endParaRPr lang="en-GB" dirty="0"/>
          </a:p>
        </p:txBody>
      </p:sp>
      <p:sp>
        <p:nvSpPr>
          <p:cNvPr id="3" name="Content Placeholder 2"/>
          <p:cNvSpPr>
            <a:spLocks noGrp="1"/>
          </p:cNvSpPr>
          <p:nvPr>
            <p:ph idx="1"/>
          </p:nvPr>
        </p:nvSpPr>
        <p:spPr/>
        <p:txBody>
          <a:bodyPr/>
          <a:lstStyle/>
          <a:p>
            <a:r>
              <a:rPr lang="en-GB" dirty="0" smtClean="0"/>
              <a:t>Ascot &amp; </a:t>
            </a:r>
            <a:r>
              <a:rPr lang="en-GB" dirty="0" err="1" smtClean="0"/>
              <a:t>Sunningdale</a:t>
            </a:r>
            <a:r>
              <a:rPr lang="en-GB" dirty="0" smtClean="0"/>
              <a:t> Video shown </a:t>
            </a:r>
            <a:r>
              <a:rPr lang="en-GB" smtClean="0"/>
              <a:t>at this point</a:t>
            </a:r>
            <a:endParaRPr lang="en-GB"/>
          </a:p>
        </p:txBody>
      </p:sp>
    </p:spTree>
    <p:extLst>
      <p:ext uri="{BB962C8B-B14F-4D97-AF65-F5344CB8AC3E}">
        <p14:creationId xmlns:p14="http://schemas.microsoft.com/office/powerpoint/2010/main" val="41709403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5 Questions about the Tilehurst Neighbourhood Plan</a:t>
            </a:r>
            <a:endParaRPr lang="en-GB" dirty="0"/>
          </a:p>
        </p:txBody>
      </p:sp>
      <p:sp>
        <p:nvSpPr>
          <p:cNvPr id="3" name="Content Placeholder 2"/>
          <p:cNvSpPr>
            <a:spLocks noGrp="1"/>
          </p:cNvSpPr>
          <p:nvPr>
            <p:ph idx="1"/>
          </p:nvPr>
        </p:nvSpPr>
        <p:spPr/>
        <p:txBody>
          <a:bodyPr/>
          <a:lstStyle/>
          <a:p>
            <a:r>
              <a:rPr lang="en-GB" dirty="0" smtClean="0">
                <a:solidFill>
                  <a:schemeClr val="bg1">
                    <a:lumMod val="85000"/>
                  </a:schemeClr>
                </a:solidFill>
              </a:rPr>
              <a:t>What is a Neighbourhood Plan?</a:t>
            </a:r>
          </a:p>
          <a:p>
            <a:r>
              <a:rPr lang="en-GB" dirty="0" smtClean="0">
                <a:solidFill>
                  <a:schemeClr val="bg1">
                    <a:lumMod val="85000"/>
                  </a:schemeClr>
                </a:solidFill>
              </a:rPr>
              <a:t>Why do we need one?</a:t>
            </a:r>
          </a:p>
          <a:p>
            <a:r>
              <a:rPr lang="en-GB" dirty="0" smtClean="0">
                <a:solidFill>
                  <a:schemeClr val="bg1">
                    <a:lumMod val="85000"/>
                  </a:schemeClr>
                </a:solidFill>
              </a:rPr>
              <a:t>What is the process?</a:t>
            </a:r>
          </a:p>
          <a:p>
            <a:r>
              <a:rPr lang="en-GB" dirty="0" smtClean="0">
                <a:solidFill>
                  <a:schemeClr val="bg1">
                    <a:lumMod val="85000"/>
                  </a:schemeClr>
                </a:solidFill>
              </a:rPr>
              <a:t>What can we learn from the pioneers?</a:t>
            </a:r>
          </a:p>
          <a:p>
            <a:r>
              <a:rPr lang="en-GB" dirty="0" smtClean="0"/>
              <a:t>How can we help?</a:t>
            </a:r>
          </a:p>
        </p:txBody>
      </p:sp>
    </p:spTree>
    <p:extLst>
      <p:ext uri="{BB962C8B-B14F-4D97-AF65-F5344CB8AC3E}">
        <p14:creationId xmlns:p14="http://schemas.microsoft.com/office/powerpoint/2010/main" val="22592957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can we help?</a:t>
            </a:r>
            <a:endParaRPr lang="en-GB" dirty="0"/>
          </a:p>
        </p:txBody>
      </p:sp>
      <p:sp>
        <p:nvSpPr>
          <p:cNvPr id="3" name="Content Placeholder 2"/>
          <p:cNvSpPr>
            <a:spLocks noGrp="1"/>
          </p:cNvSpPr>
          <p:nvPr>
            <p:ph idx="1"/>
          </p:nvPr>
        </p:nvSpPr>
        <p:spPr/>
        <p:txBody>
          <a:bodyPr/>
          <a:lstStyle/>
          <a:p>
            <a:r>
              <a:rPr lang="en-GB" dirty="0" smtClean="0"/>
              <a:t>Everyone can play a part</a:t>
            </a:r>
          </a:p>
          <a:p>
            <a:r>
              <a:rPr lang="en-GB" dirty="0" smtClean="0"/>
              <a:t>We need a wide variety of skills, personalities, experience and interests</a:t>
            </a:r>
            <a:endParaRPr lang="en-GB" dirty="0"/>
          </a:p>
        </p:txBody>
      </p:sp>
      <p:sp>
        <p:nvSpPr>
          <p:cNvPr id="4" name="Cloud 3"/>
          <p:cNvSpPr/>
          <p:nvPr/>
        </p:nvSpPr>
        <p:spPr>
          <a:xfrm>
            <a:off x="366613" y="5424611"/>
            <a:ext cx="2304256" cy="100811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Project Management</a:t>
            </a:r>
            <a:endParaRPr lang="en-GB" dirty="0"/>
          </a:p>
        </p:txBody>
      </p:sp>
      <p:sp>
        <p:nvSpPr>
          <p:cNvPr id="5" name="Cloud 4"/>
          <p:cNvSpPr/>
          <p:nvPr/>
        </p:nvSpPr>
        <p:spPr>
          <a:xfrm>
            <a:off x="4687093" y="2987935"/>
            <a:ext cx="1584176" cy="100811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Survey Design</a:t>
            </a:r>
            <a:endParaRPr lang="en-GB" dirty="0"/>
          </a:p>
        </p:txBody>
      </p:sp>
      <p:sp>
        <p:nvSpPr>
          <p:cNvPr id="6" name="Cloud 5"/>
          <p:cNvSpPr/>
          <p:nvPr/>
        </p:nvSpPr>
        <p:spPr>
          <a:xfrm>
            <a:off x="366613" y="3848211"/>
            <a:ext cx="2808312" cy="100811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Communications</a:t>
            </a:r>
            <a:endParaRPr lang="en-GB" dirty="0"/>
          </a:p>
        </p:txBody>
      </p:sp>
      <p:sp>
        <p:nvSpPr>
          <p:cNvPr id="7" name="Cloud 6"/>
          <p:cNvSpPr/>
          <p:nvPr/>
        </p:nvSpPr>
        <p:spPr>
          <a:xfrm>
            <a:off x="1875941" y="4484154"/>
            <a:ext cx="2163080" cy="151216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Liaison with West Berks Planners</a:t>
            </a:r>
            <a:endParaRPr lang="en-GB" dirty="0"/>
          </a:p>
        </p:txBody>
      </p:sp>
      <p:sp>
        <p:nvSpPr>
          <p:cNvPr id="9" name="Cloud 8"/>
          <p:cNvSpPr/>
          <p:nvPr/>
        </p:nvSpPr>
        <p:spPr>
          <a:xfrm>
            <a:off x="5191149" y="3659671"/>
            <a:ext cx="1584176" cy="100811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t>PublicityManager</a:t>
            </a:r>
            <a:endParaRPr lang="en-GB" dirty="0"/>
          </a:p>
        </p:txBody>
      </p:sp>
      <p:sp>
        <p:nvSpPr>
          <p:cNvPr id="11" name="Cloud 10"/>
          <p:cNvSpPr/>
          <p:nvPr/>
        </p:nvSpPr>
        <p:spPr>
          <a:xfrm>
            <a:off x="3414588" y="4163727"/>
            <a:ext cx="1584176" cy="100811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Social Media</a:t>
            </a:r>
            <a:endParaRPr lang="en-GB" dirty="0"/>
          </a:p>
        </p:txBody>
      </p:sp>
      <p:sp>
        <p:nvSpPr>
          <p:cNvPr id="12" name="Cloud 11"/>
          <p:cNvSpPr/>
          <p:nvPr/>
        </p:nvSpPr>
        <p:spPr>
          <a:xfrm>
            <a:off x="7325864" y="5171839"/>
            <a:ext cx="1584176" cy="100811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Data Analyst</a:t>
            </a:r>
            <a:endParaRPr lang="en-GB" dirty="0"/>
          </a:p>
        </p:txBody>
      </p:sp>
      <p:sp>
        <p:nvSpPr>
          <p:cNvPr id="13" name="Cloud 12"/>
          <p:cNvSpPr/>
          <p:nvPr/>
        </p:nvSpPr>
        <p:spPr>
          <a:xfrm>
            <a:off x="3850802" y="4945471"/>
            <a:ext cx="1704553" cy="100811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Historian</a:t>
            </a:r>
            <a:endParaRPr lang="en-GB" dirty="0"/>
          </a:p>
        </p:txBody>
      </p:sp>
      <p:sp>
        <p:nvSpPr>
          <p:cNvPr id="14" name="Cloud 13"/>
          <p:cNvSpPr/>
          <p:nvPr/>
        </p:nvSpPr>
        <p:spPr>
          <a:xfrm>
            <a:off x="5723197" y="5014986"/>
            <a:ext cx="1888604" cy="118813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Fundraiser</a:t>
            </a:r>
            <a:endParaRPr lang="en-GB" dirty="0"/>
          </a:p>
        </p:txBody>
      </p:sp>
      <p:sp>
        <p:nvSpPr>
          <p:cNvPr id="15" name="Cloud 14"/>
          <p:cNvSpPr/>
          <p:nvPr/>
        </p:nvSpPr>
        <p:spPr>
          <a:xfrm>
            <a:off x="150589" y="4641490"/>
            <a:ext cx="2160240" cy="100811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Interviewer</a:t>
            </a:r>
            <a:endParaRPr lang="en-GB" dirty="0"/>
          </a:p>
        </p:txBody>
      </p:sp>
      <p:sp>
        <p:nvSpPr>
          <p:cNvPr id="16" name="Cloud 15"/>
          <p:cNvSpPr/>
          <p:nvPr/>
        </p:nvSpPr>
        <p:spPr>
          <a:xfrm>
            <a:off x="3254188" y="5849888"/>
            <a:ext cx="2160240" cy="100811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Planning Knowledge</a:t>
            </a:r>
            <a:endParaRPr lang="en-GB" dirty="0"/>
          </a:p>
        </p:txBody>
      </p:sp>
      <p:sp>
        <p:nvSpPr>
          <p:cNvPr id="17" name="Cloud 16"/>
          <p:cNvSpPr/>
          <p:nvPr/>
        </p:nvSpPr>
        <p:spPr>
          <a:xfrm>
            <a:off x="6127253" y="2971986"/>
            <a:ext cx="2016224" cy="100811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Statistician</a:t>
            </a:r>
            <a:endParaRPr lang="en-GB" dirty="0"/>
          </a:p>
        </p:txBody>
      </p:sp>
      <p:sp>
        <p:nvSpPr>
          <p:cNvPr id="18" name="Cloud 17"/>
          <p:cNvSpPr/>
          <p:nvPr/>
        </p:nvSpPr>
        <p:spPr>
          <a:xfrm>
            <a:off x="2745184" y="3235052"/>
            <a:ext cx="2232248" cy="100811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Community Organiser</a:t>
            </a:r>
            <a:endParaRPr lang="en-GB" dirty="0"/>
          </a:p>
        </p:txBody>
      </p:sp>
      <p:sp>
        <p:nvSpPr>
          <p:cNvPr id="19" name="Cloud 18"/>
          <p:cNvSpPr/>
          <p:nvPr/>
        </p:nvSpPr>
        <p:spPr>
          <a:xfrm>
            <a:off x="6775325" y="3461134"/>
            <a:ext cx="2376265" cy="100811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Photographer</a:t>
            </a:r>
            <a:endParaRPr lang="en-GB" dirty="0"/>
          </a:p>
        </p:txBody>
      </p:sp>
      <p:sp>
        <p:nvSpPr>
          <p:cNvPr id="20" name="Cloud 19"/>
          <p:cNvSpPr/>
          <p:nvPr/>
        </p:nvSpPr>
        <p:spPr>
          <a:xfrm>
            <a:off x="978681" y="3155615"/>
            <a:ext cx="1584176" cy="100811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Writer</a:t>
            </a:r>
            <a:endParaRPr lang="en-GB" dirty="0"/>
          </a:p>
        </p:txBody>
      </p:sp>
      <p:sp>
        <p:nvSpPr>
          <p:cNvPr id="21" name="Cloud 20"/>
          <p:cNvSpPr/>
          <p:nvPr/>
        </p:nvSpPr>
        <p:spPr>
          <a:xfrm>
            <a:off x="2169585" y="5589240"/>
            <a:ext cx="1575791" cy="100811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Video maker</a:t>
            </a:r>
            <a:endParaRPr lang="en-GB" dirty="0"/>
          </a:p>
        </p:txBody>
      </p:sp>
      <p:sp>
        <p:nvSpPr>
          <p:cNvPr id="10" name="Cloud 9"/>
          <p:cNvSpPr/>
          <p:nvPr/>
        </p:nvSpPr>
        <p:spPr>
          <a:xfrm>
            <a:off x="7171369" y="4334680"/>
            <a:ext cx="1584176" cy="100811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Website design</a:t>
            </a:r>
            <a:endParaRPr lang="en-GB" dirty="0"/>
          </a:p>
        </p:txBody>
      </p:sp>
      <p:sp>
        <p:nvSpPr>
          <p:cNvPr id="8" name="Cloud 7"/>
          <p:cNvSpPr/>
          <p:nvPr/>
        </p:nvSpPr>
        <p:spPr>
          <a:xfrm>
            <a:off x="5154190" y="4416499"/>
            <a:ext cx="2016224" cy="100811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Events Organiser</a:t>
            </a:r>
            <a:endParaRPr lang="en-GB" dirty="0"/>
          </a:p>
        </p:txBody>
      </p:sp>
    </p:spTree>
    <p:extLst>
      <p:ext uri="{BB962C8B-B14F-4D97-AF65-F5344CB8AC3E}">
        <p14:creationId xmlns:p14="http://schemas.microsoft.com/office/powerpoint/2010/main" val="15584815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Please Join Us!</a:t>
            </a:r>
            <a:endParaRPr lang="en-GB" dirty="0"/>
          </a:p>
        </p:txBody>
      </p:sp>
      <p:sp>
        <p:nvSpPr>
          <p:cNvPr id="3" name="Content Placeholder 2"/>
          <p:cNvSpPr>
            <a:spLocks noGrp="1"/>
          </p:cNvSpPr>
          <p:nvPr>
            <p:ph idx="1"/>
          </p:nvPr>
        </p:nvSpPr>
        <p:spPr/>
        <p:txBody>
          <a:bodyPr/>
          <a:lstStyle/>
          <a:p>
            <a:r>
              <a:rPr lang="en-GB" dirty="0" smtClean="0"/>
              <a:t>Your chance to shape the future of Tilehurst</a:t>
            </a:r>
          </a:p>
          <a:p>
            <a:r>
              <a:rPr lang="en-GB" dirty="0" smtClean="0"/>
              <a:t>Contact any councillor, myself or any of the steering group</a:t>
            </a:r>
          </a:p>
          <a:p>
            <a:r>
              <a:rPr lang="en-GB" dirty="0" smtClean="0"/>
              <a:t>Look out for the website launch as soon as we get the go-ahead</a:t>
            </a:r>
            <a:endParaRPr lang="en-GB" dirty="0"/>
          </a:p>
        </p:txBody>
      </p:sp>
    </p:spTree>
    <p:extLst>
      <p:ext uri="{BB962C8B-B14F-4D97-AF65-F5344CB8AC3E}">
        <p14:creationId xmlns:p14="http://schemas.microsoft.com/office/powerpoint/2010/main" val="11811223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Any Questions?</a:t>
            </a:r>
            <a:endParaRPr lang="en-GB" dirty="0"/>
          </a:p>
        </p:txBody>
      </p:sp>
    </p:spTree>
    <p:extLst>
      <p:ext uri="{BB962C8B-B14F-4D97-AF65-F5344CB8AC3E}">
        <p14:creationId xmlns:p14="http://schemas.microsoft.com/office/powerpoint/2010/main" val="15684875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Sources of images and information</a:t>
            </a:r>
            <a:endParaRPr lang="en-GB" dirty="0"/>
          </a:p>
        </p:txBody>
      </p:sp>
      <p:sp>
        <p:nvSpPr>
          <p:cNvPr id="3" name="Content Placeholder 2"/>
          <p:cNvSpPr>
            <a:spLocks noGrp="1"/>
          </p:cNvSpPr>
          <p:nvPr>
            <p:ph idx="1"/>
          </p:nvPr>
        </p:nvSpPr>
        <p:spPr/>
        <p:txBody>
          <a:bodyPr/>
          <a:lstStyle/>
          <a:p>
            <a:r>
              <a:rPr lang="en-GB" dirty="0" smtClean="0">
                <a:hlinkClick r:id="rId2"/>
              </a:rPr>
              <a:t>Locality</a:t>
            </a:r>
            <a:endParaRPr lang="en-GB" dirty="0" smtClean="0"/>
          </a:p>
          <a:p>
            <a:r>
              <a:rPr lang="en-GB" dirty="0" smtClean="0">
                <a:hlinkClick r:id="rId3"/>
              </a:rPr>
              <a:t>Planning Advisory Service</a:t>
            </a:r>
            <a:endParaRPr lang="en-GB" dirty="0" smtClean="0"/>
          </a:p>
          <a:p>
            <a:r>
              <a:rPr lang="en-GB" dirty="0" smtClean="0">
                <a:hlinkClick r:id="rId4"/>
              </a:rPr>
              <a:t>Ascot, </a:t>
            </a:r>
            <a:r>
              <a:rPr lang="en-GB" dirty="0" err="1" smtClean="0">
                <a:hlinkClick r:id="rId4"/>
              </a:rPr>
              <a:t>Sunninghill</a:t>
            </a:r>
            <a:r>
              <a:rPr lang="en-GB" dirty="0" smtClean="0">
                <a:hlinkClick r:id="rId4"/>
              </a:rPr>
              <a:t> &amp; </a:t>
            </a:r>
            <a:r>
              <a:rPr lang="en-GB" dirty="0" err="1" smtClean="0">
                <a:hlinkClick r:id="rId4"/>
              </a:rPr>
              <a:t>Sunningdale</a:t>
            </a:r>
            <a:r>
              <a:rPr lang="en-GB" dirty="0" smtClean="0">
                <a:hlinkClick r:id="rId4"/>
              </a:rPr>
              <a:t> NP</a:t>
            </a:r>
            <a:endParaRPr lang="en-GB" dirty="0" smtClean="0"/>
          </a:p>
          <a:p>
            <a:r>
              <a:rPr lang="en-GB" dirty="0" smtClean="0">
                <a:hlinkClick r:id="rId5"/>
              </a:rPr>
              <a:t>Department for Communities and Local Government</a:t>
            </a:r>
            <a:endParaRPr lang="en-GB" dirty="0"/>
          </a:p>
        </p:txBody>
      </p:sp>
    </p:spTree>
    <p:extLst>
      <p:ext uri="{BB962C8B-B14F-4D97-AF65-F5344CB8AC3E}">
        <p14:creationId xmlns:p14="http://schemas.microsoft.com/office/powerpoint/2010/main" val="19491779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5 Questions about the Tilehurst Neighbourhood Plan</a:t>
            </a:r>
            <a:endParaRPr lang="en-GB" dirty="0"/>
          </a:p>
        </p:txBody>
      </p:sp>
      <p:sp>
        <p:nvSpPr>
          <p:cNvPr id="3" name="Content Placeholder 2"/>
          <p:cNvSpPr>
            <a:spLocks noGrp="1"/>
          </p:cNvSpPr>
          <p:nvPr>
            <p:ph idx="1"/>
          </p:nvPr>
        </p:nvSpPr>
        <p:spPr/>
        <p:txBody>
          <a:bodyPr/>
          <a:lstStyle/>
          <a:p>
            <a:r>
              <a:rPr lang="en-GB" dirty="0" smtClean="0"/>
              <a:t>What is a Neighbourhood Plan?</a:t>
            </a:r>
          </a:p>
          <a:p>
            <a:r>
              <a:rPr lang="en-GB" dirty="0" smtClean="0">
                <a:solidFill>
                  <a:schemeClr val="bg1">
                    <a:lumMod val="85000"/>
                  </a:schemeClr>
                </a:solidFill>
              </a:rPr>
              <a:t>Why do we need one?</a:t>
            </a:r>
          </a:p>
          <a:p>
            <a:r>
              <a:rPr lang="en-GB" dirty="0" smtClean="0">
                <a:solidFill>
                  <a:schemeClr val="bg1">
                    <a:lumMod val="85000"/>
                  </a:schemeClr>
                </a:solidFill>
              </a:rPr>
              <a:t>What is the process?</a:t>
            </a:r>
          </a:p>
          <a:p>
            <a:r>
              <a:rPr lang="en-GB" dirty="0" smtClean="0">
                <a:solidFill>
                  <a:schemeClr val="bg1">
                    <a:lumMod val="85000"/>
                  </a:schemeClr>
                </a:solidFill>
              </a:rPr>
              <a:t>What can we learn from the pioneers?</a:t>
            </a:r>
          </a:p>
          <a:p>
            <a:r>
              <a:rPr lang="en-GB" dirty="0" smtClean="0">
                <a:solidFill>
                  <a:schemeClr val="bg1">
                    <a:lumMod val="85000"/>
                  </a:schemeClr>
                </a:solidFill>
              </a:rPr>
              <a:t>How can we help?</a:t>
            </a:r>
          </a:p>
        </p:txBody>
      </p:sp>
    </p:spTree>
    <p:extLst>
      <p:ext uri="{BB962C8B-B14F-4D97-AF65-F5344CB8AC3E}">
        <p14:creationId xmlns:p14="http://schemas.microsoft.com/office/powerpoint/2010/main" val="28577955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What is a Neighbourhood Plan?</a:t>
            </a:r>
            <a:endParaRPr lang="en-GB" dirty="0"/>
          </a:p>
        </p:txBody>
      </p:sp>
      <p:sp>
        <p:nvSpPr>
          <p:cNvPr id="3" name="Content Placeholder 2"/>
          <p:cNvSpPr>
            <a:spLocks noGrp="1"/>
          </p:cNvSpPr>
          <p:nvPr>
            <p:ph idx="1"/>
          </p:nvPr>
        </p:nvSpPr>
        <p:spPr/>
        <p:txBody>
          <a:bodyPr/>
          <a:lstStyle/>
          <a:p>
            <a:r>
              <a:rPr lang="en-GB" dirty="0" smtClean="0"/>
              <a:t>Locality Video Shown </a:t>
            </a:r>
            <a:r>
              <a:rPr lang="en-GB" smtClean="0"/>
              <a:t>at this point</a:t>
            </a:r>
            <a:endParaRPr lang="en-GB"/>
          </a:p>
        </p:txBody>
      </p:sp>
    </p:spTree>
    <p:extLst>
      <p:ext uri="{BB962C8B-B14F-4D97-AF65-F5344CB8AC3E}">
        <p14:creationId xmlns:p14="http://schemas.microsoft.com/office/powerpoint/2010/main" val="42913666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Part of “Localism”</a:t>
            </a:r>
            <a:endParaRPr lang="en-GB"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84926" y="1600200"/>
            <a:ext cx="7774147"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97585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It’s about development and land use</a:t>
            </a:r>
            <a:endParaRPr lang="en-GB"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926195" y="1600200"/>
            <a:ext cx="3291609"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ular Callout 3"/>
          <p:cNvSpPr/>
          <p:nvPr/>
        </p:nvSpPr>
        <p:spPr>
          <a:xfrm>
            <a:off x="687463" y="1551270"/>
            <a:ext cx="1008112" cy="648072"/>
          </a:xfrm>
          <a:prstGeom prst="wedgeRectCallout">
            <a:avLst>
              <a:gd name="adj1" fmla="val 353734"/>
              <a:gd name="adj2" fmla="val 880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Live</a:t>
            </a:r>
            <a:endParaRPr lang="en-GB" dirty="0"/>
          </a:p>
        </p:txBody>
      </p:sp>
      <p:sp>
        <p:nvSpPr>
          <p:cNvPr id="6" name="Rectangular Callout 5"/>
          <p:cNvSpPr/>
          <p:nvPr/>
        </p:nvSpPr>
        <p:spPr>
          <a:xfrm>
            <a:off x="683568" y="5157192"/>
            <a:ext cx="1008112" cy="648072"/>
          </a:xfrm>
          <a:prstGeom prst="wedgeRectCallout">
            <a:avLst>
              <a:gd name="adj1" fmla="val 244815"/>
              <a:gd name="adj2" fmla="val 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Work</a:t>
            </a:r>
            <a:endParaRPr lang="en-GB" dirty="0"/>
          </a:p>
        </p:txBody>
      </p:sp>
      <p:sp>
        <p:nvSpPr>
          <p:cNvPr id="7" name="Rectangular Callout 6"/>
          <p:cNvSpPr/>
          <p:nvPr/>
        </p:nvSpPr>
        <p:spPr>
          <a:xfrm>
            <a:off x="683568" y="4077072"/>
            <a:ext cx="1008112" cy="648072"/>
          </a:xfrm>
          <a:prstGeom prst="wedgeRectCallout">
            <a:avLst>
              <a:gd name="adj1" fmla="val 244884"/>
              <a:gd name="adj2" fmla="val 196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Play</a:t>
            </a:r>
            <a:endParaRPr lang="en-GB" dirty="0"/>
          </a:p>
        </p:txBody>
      </p:sp>
      <p:sp>
        <p:nvSpPr>
          <p:cNvPr id="8" name="Rectangular Callout 7"/>
          <p:cNvSpPr/>
          <p:nvPr/>
        </p:nvSpPr>
        <p:spPr>
          <a:xfrm>
            <a:off x="683568" y="3212976"/>
            <a:ext cx="1008112" cy="648072"/>
          </a:xfrm>
          <a:prstGeom prst="wedgeRectCallout">
            <a:avLst>
              <a:gd name="adj1" fmla="val 319269"/>
              <a:gd name="adj2" fmla="val 659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Shop</a:t>
            </a:r>
            <a:endParaRPr lang="en-GB" dirty="0"/>
          </a:p>
        </p:txBody>
      </p:sp>
      <p:sp>
        <p:nvSpPr>
          <p:cNvPr id="9" name="Rectangular Callout 8"/>
          <p:cNvSpPr/>
          <p:nvPr/>
        </p:nvSpPr>
        <p:spPr>
          <a:xfrm>
            <a:off x="5940152" y="1544188"/>
            <a:ext cx="1008112" cy="648072"/>
          </a:xfrm>
          <a:prstGeom prst="wedgeRectCallout">
            <a:avLst>
              <a:gd name="adj1" fmla="val -160309"/>
              <a:gd name="adj2" fmla="val 987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Eat</a:t>
            </a:r>
            <a:endParaRPr lang="en-GB" dirty="0"/>
          </a:p>
        </p:txBody>
      </p:sp>
      <p:sp>
        <p:nvSpPr>
          <p:cNvPr id="10" name="Rectangular Callout 9"/>
          <p:cNvSpPr/>
          <p:nvPr/>
        </p:nvSpPr>
        <p:spPr>
          <a:xfrm>
            <a:off x="5971803" y="2492896"/>
            <a:ext cx="1008112" cy="648072"/>
          </a:xfrm>
          <a:prstGeom prst="wedgeRectCallout">
            <a:avLst>
              <a:gd name="adj1" fmla="val -235448"/>
              <a:gd name="adj2" fmla="val 2450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Drink</a:t>
            </a:r>
            <a:endParaRPr lang="en-GB" dirty="0"/>
          </a:p>
        </p:txBody>
      </p:sp>
      <p:sp>
        <p:nvSpPr>
          <p:cNvPr id="11" name="Rectangular Callout 10"/>
          <p:cNvSpPr/>
          <p:nvPr/>
        </p:nvSpPr>
        <p:spPr>
          <a:xfrm>
            <a:off x="5971803" y="3861048"/>
            <a:ext cx="1008112" cy="648072"/>
          </a:xfrm>
          <a:prstGeom prst="wedgeRectCallout">
            <a:avLst>
              <a:gd name="adj1" fmla="val -193486"/>
              <a:gd name="adj2" fmla="val 1955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School</a:t>
            </a:r>
            <a:endParaRPr lang="en-GB" dirty="0"/>
          </a:p>
        </p:txBody>
      </p:sp>
      <p:sp>
        <p:nvSpPr>
          <p:cNvPr id="12" name="Rectangular Callout 11"/>
          <p:cNvSpPr/>
          <p:nvPr/>
        </p:nvSpPr>
        <p:spPr>
          <a:xfrm>
            <a:off x="686322" y="2420888"/>
            <a:ext cx="1008112" cy="648072"/>
          </a:xfrm>
          <a:prstGeom prst="wedgeRectCallout">
            <a:avLst>
              <a:gd name="adj1" fmla="val 322557"/>
              <a:gd name="adj2" fmla="val 1904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Park</a:t>
            </a:r>
            <a:endParaRPr lang="en-GB" dirty="0"/>
          </a:p>
        </p:txBody>
      </p:sp>
      <p:sp>
        <p:nvSpPr>
          <p:cNvPr id="13" name="Rectangular Callout 12"/>
          <p:cNvSpPr/>
          <p:nvPr/>
        </p:nvSpPr>
        <p:spPr>
          <a:xfrm>
            <a:off x="5971803" y="5301208"/>
            <a:ext cx="1008112" cy="648072"/>
          </a:xfrm>
          <a:prstGeom prst="wedgeRectCallout">
            <a:avLst>
              <a:gd name="adj1" fmla="val -271872"/>
              <a:gd name="adj2" fmla="val 405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Travel</a:t>
            </a:r>
            <a:endParaRPr lang="en-GB" dirty="0"/>
          </a:p>
        </p:txBody>
      </p:sp>
    </p:spTree>
    <p:extLst>
      <p:ext uri="{BB962C8B-B14F-4D97-AF65-F5344CB8AC3E}">
        <p14:creationId xmlns:p14="http://schemas.microsoft.com/office/powerpoint/2010/main" val="194788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Not a way of stopping growth</a:t>
            </a:r>
            <a:endParaRPr lang="en-GB" dirty="0"/>
          </a:p>
        </p:txBody>
      </p:sp>
      <p:sp>
        <p:nvSpPr>
          <p:cNvPr id="3" name="Content Placeholder 2"/>
          <p:cNvSpPr>
            <a:spLocks noGrp="1"/>
          </p:cNvSpPr>
          <p:nvPr>
            <p:ph sz="half" idx="1"/>
          </p:nvPr>
        </p:nvSpPr>
        <p:spPr>
          <a:xfrm>
            <a:off x="457200" y="1600200"/>
            <a:ext cx="4186808" cy="4525963"/>
          </a:xfrm>
        </p:spPr>
        <p:txBody>
          <a:bodyPr>
            <a:normAutofit lnSpcReduction="10000"/>
          </a:bodyPr>
          <a:lstStyle/>
          <a:p>
            <a:r>
              <a:rPr lang="en-GB" dirty="0" smtClean="0"/>
              <a:t>Must comply with:</a:t>
            </a:r>
          </a:p>
          <a:p>
            <a:pPr lvl="1"/>
            <a:r>
              <a:rPr lang="en-GB" dirty="0" smtClean="0"/>
              <a:t>European Directives/legislation</a:t>
            </a:r>
          </a:p>
          <a:p>
            <a:pPr lvl="1"/>
            <a:r>
              <a:rPr lang="en-GB" dirty="0" smtClean="0"/>
              <a:t>National Legislation (Planning and other)</a:t>
            </a:r>
          </a:p>
          <a:p>
            <a:pPr lvl="1"/>
            <a:r>
              <a:rPr lang="en-GB" dirty="0" smtClean="0"/>
              <a:t>National Planning Policy</a:t>
            </a:r>
          </a:p>
          <a:p>
            <a:pPr lvl="1"/>
            <a:r>
              <a:rPr lang="en-GB" dirty="0" smtClean="0"/>
              <a:t>Local Plan – Core Strategy</a:t>
            </a:r>
          </a:p>
          <a:p>
            <a:endParaRPr lang="en-GB" dirty="0"/>
          </a:p>
        </p:txBody>
      </p:sp>
      <p:sp>
        <p:nvSpPr>
          <p:cNvPr id="5" name="Content Placeholder 4"/>
          <p:cNvSpPr>
            <a:spLocks noGrp="1"/>
          </p:cNvSpPr>
          <p:nvPr>
            <p:ph sz="half" idx="2"/>
          </p:nvPr>
        </p:nvSpPr>
        <p:spPr>
          <a:xfrm>
            <a:off x="504528" y="4941168"/>
            <a:ext cx="8147248" cy="896963"/>
          </a:xfrm>
        </p:spPr>
        <p:txBody>
          <a:bodyPr>
            <a:normAutofit lnSpcReduction="10000"/>
          </a:bodyPr>
          <a:lstStyle/>
          <a:p>
            <a:r>
              <a:rPr lang="en-GB" dirty="0" smtClean="0"/>
              <a:t>So it can help inform, direct and shape development but not stop it</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016" y="1685553"/>
            <a:ext cx="3935760" cy="2213865"/>
          </a:xfrm>
          <a:prstGeom prst="rect">
            <a:avLst/>
          </a:prstGeom>
        </p:spPr>
      </p:pic>
    </p:spTree>
    <p:extLst>
      <p:ext uri="{BB962C8B-B14F-4D97-AF65-F5344CB8AC3E}">
        <p14:creationId xmlns:p14="http://schemas.microsoft.com/office/powerpoint/2010/main" val="16735089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6779096" cy="1143000"/>
          </a:xfrm>
        </p:spPr>
        <p:txBody>
          <a:bodyPr>
            <a:normAutofit fontScale="90000"/>
          </a:bodyPr>
          <a:lstStyle/>
          <a:p>
            <a:r>
              <a:rPr lang="en-GB" dirty="0" smtClean="0"/>
              <a:t>Subject to a local referendum</a:t>
            </a:r>
            <a:endParaRPr lang="en-GB" dirty="0"/>
          </a:p>
        </p:txBody>
      </p:sp>
      <p:sp>
        <p:nvSpPr>
          <p:cNvPr id="6" name="Content Placeholder 5"/>
          <p:cNvSpPr>
            <a:spLocks noGrp="1"/>
          </p:cNvSpPr>
          <p:nvPr>
            <p:ph idx="1"/>
          </p:nvPr>
        </p:nvSpPr>
        <p:spPr>
          <a:xfrm>
            <a:off x="457200" y="1628800"/>
            <a:ext cx="8067650" cy="4525963"/>
          </a:xfrm>
        </p:spPr>
        <p:txBody>
          <a:bodyPr>
            <a:normAutofit/>
          </a:bodyPr>
          <a:lstStyle/>
          <a:p>
            <a:r>
              <a:rPr lang="en-GB" dirty="0" smtClean="0"/>
              <a:t>Completed plans are referred to a local vote</a:t>
            </a:r>
          </a:p>
          <a:p>
            <a:r>
              <a:rPr lang="en-GB" dirty="0" smtClean="0"/>
              <a:t>Plans with more that 50% YES vote are ‘made’</a:t>
            </a:r>
          </a:p>
          <a:p>
            <a:r>
              <a:rPr lang="en-GB" dirty="0" smtClean="0"/>
              <a:t>May include voters from a greater area than that of the plan and businesses where appropriate</a:t>
            </a:r>
          </a:p>
          <a:p>
            <a:r>
              <a:rPr lang="en-GB" dirty="0" smtClean="0"/>
              <a:t>50% of those who vote- not those who live or work in the area</a:t>
            </a:r>
            <a:endParaRPr lang="en-GB" dirty="0"/>
          </a:p>
        </p:txBody>
      </p:sp>
      <p:pic>
        <p:nvPicPr>
          <p:cNvPr id="7172" name="Picture 4" descr="http://www.bbc.co.uk/staticarchive/534854a02a40ea5adf5a58c644d97a7dd8c7e0d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332656"/>
            <a:ext cx="1288554" cy="1288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6852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Led by the Parish Council</a:t>
            </a:r>
            <a:endParaRPr lang="en-GB" dirty="0"/>
          </a:p>
        </p:txBody>
      </p:sp>
      <p:sp>
        <p:nvSpPr>
          <p:cNvPr id="3" name="Content Placeholder 2"/>
          <p:cNvSpPr>
            <a:spLocks noGrp="1"/>
          </p:cNvSpPr>
          <p:nvPr>
            <p:ph idx="1"/>
          </p:nvPr>
        </p:nvSpPr>
        <p:spPr/>
        <p:txBody>
          <a:bodyPr/>
          <a:lstStyle/>
          <a:p>
            <a:r>
              <a:rPr lang="en-GB" dirty="0" smtClean="0"/>
              <a:t>Supported by a steering group</a:t>
            </a:r>
          </a:p>
          <a:p>
            <a:pPr lvl="1"/>
            <a:r>
              <a:rPr lang="en-GB" dirty="0" smtClean="0"/>
              <a:t>Constitution defines working practices, scope, “shelf life”, membership</a:t>
            </a:r>
          </a:p>
          <a:p>
            <a:pPr lvl="1"/>
            <a:r>
              <a:rPr lang="en-GB" dirty="0" smtClean="0"/>
              <a:t>Reflect inclusivity, diversity and character of area</a:t>
            </a:r>
          </a:p>
          <a:p>
            <a:r>
              <a:rPr lang="en-GB" dirty="0" smtClean="0"/>
              <a:t>Areas without a Parish/Town Council must create a “Neighbourhood Forum”</a:t>
            </a:r>
            <a:endParaRPr lang="en-GB" dirty="0"/>
          </a:p>
        </p:txBody>
      </p:sp>
    </p:spTree>
    <p:extLst>
      <p:ext uri="{BB962C8B-B14F-4D97-AF65-F5344CB8AC3E}">
        <p14:creationId xmlns:p14="http://schemas.microsoft.com/office/powerpoint/2010/main" val="3399631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398</TotalTime>
  <Words>972</Words>
  <Application>Microsoft Office PowerPoint</Application>
  <PresentationFormat>On-screen Show (4:3)</PresentationFormat>
  <Paragraphs>173</Paragraphs>
  <Slides>27</Slides>
  <Notes>3</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Tilehurst Parish Council Parish Assembly 2015 The Neighbourhood Plan</vt:lpstr>
      <vt:lpstr>5 Questions about the Tilehurst Neighbourhood Plan</vt:lpstr>
      <vt:lpstr>5 Questions about the Tilehurst Neighbourhood Plan</vt:lpstr>
      <vt:lpstr>What is a Neighbourhood Plan?</vt:lpstr>
      <vt:lpstr>Part of “Localism”</vt:lpstr>
      <vt:lpstr>It’s about development and land use</vt:lpstr>
      <vt:lpstr>Not a way of stopping growth</vt:lpstr>
      <vt:lpstr>Subject to a local referendum</vt:lpstr>
      <vt:lpstr>Led by the Parish Council</vt:lpstr>
      <vt:lpstr>Area has to be approved by the Local Planning Authority</vt:lpstr>
      <vt:lpstr>Need to engage the community</vt:lpstr>
      <vt:lpstr>Must be based on “evidence”</vt:lpstr>
      <vt:lpstr>They are submitted for examination</vt:lpstr>
      <vt:lpstr>5 Questions about the Tilehurst Neighbourhood Plan</vt:lpstr>
      <vt:lpstr>Why do we need one?</vt:lpstr>
      <vt:lpstr>One more reason</vt:lpstr>
      <vt:lpstr>5 Questions about the Tilehurst Neighbourhood Plan</vt:lpstr>
      <vt:lpstr>What is the process?</vt:lpstr>
      <vt:lpstr>5 Questions about the Tilehurst Neighbourhood Plan</vt:lpstr>
      <vt:lpstr>How many so far?</vt:lpstr>
      <vt:lpstr>Lessons from the pioneers</vt:lpstr>
      <vt:lpstr>A vision of the future</vt:lpstr>
      <vt:lpstr>5 Questions about the Tilehurst Neighbourhood Plan</vt:lpstr>
      <vt:lpstr>How can we help?</vt:lpstr>
      <vt:lpstr>Please Join Us!</vt:lpstr>
      <vt:lpstr>Any Questions?</vt:lpstr>
      <vt:lpstr>Sources of images and information</vt:lpstr>
    </vt:vector>
  </TitlesOfParts>
  <Company>Mentor Graphics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Tilehurst Parish Council Parish Assembly 2015 The Neighbourhood Plan</dc:title>
  <dc:creator>Page, Kevin</dc:creator>
  <cp:lastModifiedBy>Kevin Page</cp:lastModifiedBy>
  <cp:revision>29</cp:revision>
  <dcterms:created xsi:type="dcterms:W3CDTF">2015-04-24T10:04:03Z</dcterms:created>
  <dcterms:modified xsi:type="dcterms:W3CDTF">2023-09-06T19:26:21Z</dcterms:modified>
</cp:coreProperties>
</file>